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2" r:id="rId1"/>
  </p:sldMasterIdLst>
  <p:notesMasterIdLst>
    <p:notesMasterId r:id="rId1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0160000" cy="5715000"/>
  <p:notesSz cx="6858000" cy="9144000"/>
  <p:embeddedFontLst>
    <p:embeddedFont>
      <p:font typeface="Calibri" panose="020F0502020204030204" pitchFamily="34" charset="0"/>
      <p:regular r:id="rId11"/>
      <p:bold r:id="rId12"/>
      <p:italic r:id="rId13"/>
      <p:boldItalic r:id="rId14"/>
    </p:embeddedFont>
    <p:embeddedFont>
      <p:font typeface="Calibri Light" panose="020F0302020204030204" pitchFamily="34" charset="0"/>
      <p:regular r:id="rId15"/>
      <p:italic r:id="rId16"/>
    </p:embeddedFont>
    <p:embeddedFont>
      <p:font typeface="DejaVu Sans" panose="020B0604020202020204" charset="0"/>
      <p:regular r:id="rId17"/>
      <p:bold r:id="rId18"/>
      <p:italic r:id="rId19"/>
      <p:boldItalic r:id="rId20"/>
    </p:embeddedFont>
    <p:embeddedFont>
      <p:font typeface="JetBrains Mono" panose="020B0509020102050004" pitchFamily="49" charset="0"/>
      <p:regular r:id="rId21"/>
      <p:bold r:id="rId22"/>
      <p:italic r:id="rId23"/>
      <p:boldItalic r:id="rId24"/>
    </p:embeddedFont>
    <p:embeddedFont>
      <p:font typeface="Lato" panose="020F0502020204030203" pitchFamily="34" charset="0"/>
      <p:regular r:id="rId25"/>
      <p:bold r:id="rId26"/>
      <p:italic r:id="rId27"/>
      <p:boldItalic r:id="rId28"/>
    </p:embeddedFont>
    <p:embeddedFont>
      <p:font typeface="Lato Hairline" panose="020B0604020202020204" charset="0"/>
      <p:regular r:id="rId29"/>
      <p:italic r:id="rId30"/>
    </p:embeddedFont>
    <p:embeddedFont>
      <p:font typeface="Lato Heavy" panose="020B0604020202020204" charset="0"/>
      <p:bold r:id="rId31"/>
      <p:boldItalic r:id="rId32"/>
    </p:embeddedFont>
    <p:embeddedFont>
      <p:font typeface="Lato Light" panose="020F0502020204030203" pitchFamily="34" charset="0"/>
      <p:regular r:id="rId33"/>
      <p:italic r:id="rId34"/>
    </p:embeddedFont>
    <p:embeddedFont>
      <p:font typeface="Lato Semibold" panose="020F0502020204030203" pitchFamily="34" charset="0"/>
      <p:bold r:id="rId35"/>
      <p:boldItalic r:id="rId36"/>
    </p:embeddedFont>
    <p:embeddedFont>
      <p:font typeface="Marcellus SC" panose="020B0604020202020204" charset="0"/>
      <p:regular r:id="rId37"/>
    </p:embeddedFont>
    <p:embeddedFont>
      <p:font typeface="Segoe UI" panose="020B0502040204020203" pitchFamily="34" charset="0"/>
      <p:regular r:id="rId38"/>
      <p:bold r:id="rId39"/>
      <p:italic r:id="rId40"/>
      <p:boldItalic r:id="rId41"/>
    </p:embeddedFont>
    <p:embeddedFont>
      <p:font typeface="Trebuchet MS" panose="020B0603020202020204" pitchFamily="34" charset="0"/>
      <p:regular r:id="rId42"/>
      <p:bold r:id="rId43"/>
      <p:italic r:id="rId44"/>
      <p:boldItalic r:id="rId45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53"/>
    <a:srgbClr val="E4664F"/>
    <a:srgbClr val="FF4F4F"/>
    <a:srgbClr val="AB5DA5"/>
    <a:srgbClr val="4C6FA3"/>
    <a:srgbClr val="0B2043"/>
    <a:srgbClr val="E27B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433" autoAdjust="0"/>
    <p:restoredTop sz="94660"/>
  </p:normalViewPr>
  <p:slideViewPr>
    <p:cSldViewPr snapToGrid="0">
      <p:cViewPr varScale="1">
        <p:scale>
          <a:sx n="193" d="100"/>
          <a:sy n="193" d="100"/>
        </p:scale>
        <p:origin x="820" y="11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26" Type="http://schemas.openxmlformats.org/officeDocument/2006/relationships/font" Target="fonts/font16.fntdata"/><Relationship Id="rId39" Type="http://schemas.openxmlformats.org/officeDocument/2006/relationships/font" Target="fonts/font29.fntdata"/><Relationship Id="rId3" Type="http://schemas.openxmlformats.org/officeDocument/2006/relationships/slide" Target="slides/slide2.xml"/><Relationship Id="rId21" Type="http://schemas.openxmlformats.org/officeDocument/2006/relationships/font" Target="fonts/font11.fntdata"/><Relationship Id="rId34" Type="http://schemas.openxmlformats.org/officeDocument/2006/relationships/font" Target="fonts/font24.fntdata"/><Relationship Id="rId42" Type="http://schemas.openxmlformats.org/officeDocument/2006/relationships/font" Target="fonts/font32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5" Type="http://schemas.openxmlformats.org/officeDocument/2006/relationships/font" Target="fonts/font15.fntdata"/><Relationship Id="rId33" Type="http://schemas.openxmlformats.org/officeDocument/2006/relationships/font" Target="fonts/font23.fntdata"/><Relationship Id="rId38" Type="http://schemas.openxmlformats.org/officeDocument/2006/relationships/font" Target="fonts/font28.fntdata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font" Target="fonts/font10.fntdata"/><Relationship Id="rId29" Type="http://schemas.openxmlformats.org/officeDocument/2006/relationships/font" Target="fonts/font19.fntdata"/><Relationship Id="rId41" Type="http://schemas.openxmlformats.org/officeDocument/2006/relationships/font" Target="fonts/font3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24" Type="http://schemas.openxmlformats.org/officeDocument/2006/relationships/font" Target="fonts/font14.fntdata"/><Relationship Id="rId32" Type="http://schemas.openxmlformats.org/officeDocument/2006/relationships/font" Target="fonts/font22.fntdata"/><Relationship Id="rId37" Type="http://schemas.openxmlformats.org/officeDocument/2006/relationships/font" Target="fonts/font27.fntdata"/><Relationship Id="rId40" Type="http://schemas.openxmlformats.org/officeDocument/2006/relationships/font" Target="fonts/font30.fntdata"/><Relationship Id="rId45" Type="http://schemas.openxmlformats.org/officeDocument/2006/relationships/font" Target="fonts/font35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23" Type="http://schemas.openxmlformats.org/officeDocument/2006/relationships/font" Target="fonts/font13.fntdata"/><Relationship Id="rId28" Type="http://schemas.openxmlformats.org/officeDocument/2006/relationships/font" Target="fonts/font18.fntdata"/><Relationship Id="rId36" Type="http://schemas.openxmlformats.org/officeDocument/2006/relationships/font" Target="fonts/font26.fntdata"/><Relationship Id="rId49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19" Type="http://schemas.openxmlformats.org/officeDocument/2006/relationships/font" Target="fonts/font9.fntdata"/><Relationship Id="rId31" Type="http://schemas.openxmlformats.org/officeDocument/2006/relationships/font" Target="fonts/font21.fntdata"/><Relationship Id="rId44" Type="http://schemas.openxmlformats.org/officeDocument/2006/relationships/font" Target="fonts/font3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Relationship Id="rId22" Type="http://schemas.openxmlformats.org/officeDocument/2006/relationships/font" Target="fonts/font12.fntdata"/><Relationship Id="rId27" Type="http://schemas.openxmlformats.org/officeDocument/2006/relationships/font" Target="fonts/font17.fntdata"/><Relationship Id="rId30" Type="http://schemas.openxmlformats.org/officeDocument/2006/relationships/font" Target="fonts/font20.fntdata"/><Relationship Id="rId35" Type="http://schemas.openxmlformats.org/officeDocument/2006/relationships/font" Target="fonts/font25.fntdata"/><Relationship Id="rId43" Type="http://schemas.openxmlformats.org/officeDocument/2006/relationships/font" Target="fonts/font33.fntdata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6BA9B7-7D99-4E20-A7FC-B03DC55845BF}" type="datetimeFigureOut">
              <a:rPr lang="en-US" smtClean="0"/>
              <a:t>6/29/2020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E20D02-945A-4687-A093-D2FB919C61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849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raphic 22">
            <a:extLst>
              <a:ext uri="{FF2B5EF4-FFF2-40B4-BE49-F238E27FC236}">
                <a16:creationId xmlns:a16="http://schemas.microsoft.com/office/drawing/2014/main" id="{D3DE5FAB-0716-4A89-8246-1839F53C7CB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56" y="0"/>
            <a:ext cx="10155888" cy="5715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19667" y="1862667"/>
            <a:ext cx="4682065" cy="1989667"/>
          </a:xfrm>
        </p:spPr>
        <p:txBody>
          <a:bodyPr anchor="b">
            <a:normAutofit/>
          </a:bodyPr>
          <a:lstStyle>
            <a:lvl1pPr marL="0" algn="ctr" defTabSz="6858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4400" b="1" kern="1200" dirty="0">
                <a:solidFill>
                  <a:srgbClr val="FFFF53"/>
                </a:solidFill>
                <a:latin typeface="Marcellus SC" panose="020E0602050203020307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447FFEA-B714-46C8-8691-0F213746993A}"/>
              </a:ext>
            </a:extLst>
          </p:cNvPr>
          <p:cNvSpPr txBox="1"/>
          <p:nvPr userDrawn="1"/>
        </p:nvSpPr>
        <p:spPr>
          <a:xfrm>
            <a:off x="7450978" y="4009094"/>
            <a:ext cx="1489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 Black" panose="020B0604020202020204" charset="0"/>
                <a:cs typeface="Lato" panose="020F0502020204030203" pitchFamily="34" charset="0"/>
              </a:rPr>
              <a:t>Luís</a:t>
            </a:r>
            <a:r>
              <a:rPr 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 Black" panose="020B0604020202020204" charset="0"/>
                <a:cs typeface="Lato" panose="020F0502020204030203" pitchFamily="34" charset="0"/>
              </a:rPr>
              <a:t>Oliveira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6A0CE7B8-EF1A-483E-AD53-69D7E68944A8}"/>
              </a:ext>
            </a:extLst>
          </p:cNvPr>
          <p:cNvSpPr txBox="1">
            <a:spLocks/>
          </p:cNvSpPr>
          <p:nvPr userDrawn="1"/>
        </p:nvSpPr>
        <p:spPr>
          <a:xfrm>
            <a:off x="6690783" y="5384800"/>
            <a:ext cx="3009900" cy="232810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190492" indent="-190492" algn="l" defTabSz="761970" rtl="0" eaLnBrk="1" latinLnBrk="0" hangingPunct="1">
              <a:lnSpc>
                <a:spcPct val="90000"/>
              </a:lnSpc>
              <a:spcBef>
                <a:spcPts val="833"/>
              </a:spcBef>
              <a:buFont typeface="Arial" panose="020B0604020202020204" pitchFamily="34" charset="0"/>
              <a:buChar char="•"/>
              <a:defRPr sz="2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1477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52462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33447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14431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95416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76401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7386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38370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>
                <a:latin typeface="Lato Hairline" panose="020F0502020204030203" pitchFamily="34" charset="0"/>
                <a:ea typeface="Lato Hairline" panose="020F0502020204030203" pitchFamily="34" charset="0"/>
                <a:cs typeface="Lato Hairline" panose="020F0502020204030203" pitchFamily="34" charset="0"/>
              </a:rPr>
              <a:t>Summer 2020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3A4FBBE-ABC4-47EB-ACF9-56632173728E}"/>
              </a:ext>
            </a:extLst>
          </p:cNvPr>
          <p:cNvSpPr txBox="1"/>
          <p:nvPr userDrawn="1"/>
        </p:nvSpPr>
        <p:spPr>
          <a:xfrm>
            <a:off x="6686550" y="2152782"/>
            <a:ext cx="3014134" cy="10792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indent="0" algn="ctr" defTabSz="761970">
              <a:lnSpc>
                <a:spcPct val="90000"/>
              </a:lnSpc>
              <a:spcBef>
                <a:spcPts val="833"/>
              </a:spcBef>
              <a:buFont typeface="Arial" panose="020B0604020202020204" pitchFamily="34" charset="0"/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1pPr>
            <a:lvl2pPr marL="380985" indent="0" algn="ctr" defTabSz="761970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None/>
              <a:defRPr sz="1667"/>
            </a:lvl2pPr>
            <a:lvl3pPr marL="761970" indent="0" algn="ctr" defTabSz="761970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None/>
              <a:defRPr sz="1500"/>
            </a:lvl3pPr>
            <a:lvl4pPr marL="1142954" indent="0" algn="ctr" defTabSz="761970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None/>
              <a:defRPr sz="1333"/>
            </a:lvl4pPr>
            <a:lvl5pPr marL="1523939" indent="0" algn="ctr" defTabSz="761970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None/>
              <a:defRPr sz="1333"/>
            </a:lvl5pPr>
            <a:lvl6pPr marL="1904924" indent="0" algn="ctr" defTabSz="761970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None/>
              <a:defRPr sz="1333"/>
            </a:lvl6pPr>
            <a:lvl7pPr marL="2285909" indent="0" algn="ctr" defTabSz="761970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None/>
              <a:defRPr sz="1333"/>
            </a:lvl7pPr>
            <a:lvl8pPr marL="2666893" indent="0" algn="ctr" defTabSz="761970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None/>
              <a:defRPr sz="1333"/>
            </a:lvl8pPr>
            <a:lvl9pPr marL="3047878" indent="0" algn="ctr" defTabSz="761970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None/>
              <a:defRPr sz="1333"/>
            </a:lvl9pPr>
          </a:lstStyle>
          <a:p>
            <a:pPr algn="ct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CS 0007</a:t>
            </a:r>
            <a:b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Introduction to</a:t>
            </a:r>
            <a:b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Computer Programming</a:t>
            </a:r>
            <a:endParaRPr lang="en-US" sz="800" dirty="0">
              <a:solidFill>
                <a:schemeClr val="tx1">
                  <a:lumMod val="75000"/>
                  <a:lumOff val="25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36972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CS/COE 0449 – Spring 2019/2020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AD609-F83C-4414-814B-B5A2DF9969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0633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70750" y="304271"/>
            <a:ext cx="2190750" cy="48431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8500" y="304271"/>
            <a:ext cx="6445250" cy="484319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CS/COE 0449 – Spring 2019/2020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AD609-F83C-4414-814B-B5A2DF9969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3302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Section Header">
    <p:bg>
      <p:bgPr>
        <a:solidFill>
          <a:srgbClr val="2027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1714502"/>
            <a:ext cx="8636000" cy="1225021"/>
          </a:xfrm>
        </p:spPr>
        <p:txBody>
          <a:bodyPr anchor="b">
            <a:noAutofit/>
          </a:bodyPr>
          <a:lstStyle>
            <a:lvl1pPr algn="l"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2B95B-556F-44BD-91A5-D80C1B9E2BB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3162300"/>
            <a:ext cx="10160000" cy="18288"/>
          </a:xfrm>
          <a:prstGeom prst="rect">
            <a:avLst/>
          </a:prstGeom>
          <a:solidFill>
            <a:srgbClr val="5639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 dirty="0"/>
          </a:p>
        </p:txBody>
      </p:sp>
    </p:spTree>
    <p:extLst>
      <p:ext uri="{BB962C8B-B14F-4D97-AF65-F5344CB8AC3E}">
        <p14:creationId xmlns:p14="http://schemas.microsoft.com/office/powerpoint/2010/main" val="2407489410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2_Section Header">
    <p:bg>
      <p:bgPr>
        <a:solidFill>
          <a:srgbClr val="2027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1714502"/>
            <a:ext cx="8636000" cy="1225021"/>
          </a:xfrm>
        </p:spPr>
        <p:txBody>
          <a:bodyPr anchor="b">
            <a:noAutofit/>
          </a:bodyPr>
          <a:lstStyle>
            <a:lvl1pPr algn="l"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2B95B-556F-44BD-91A5-D80C1B9E2BB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3162300"/>
            <a:ext cx="10160000" cy="18288"/>
          </a:xfrm>
          <a:prstGeom prst="rect">
            <a:avLst/>
          </a:prstGeom>
          <a:solidFill>
            <a:srgbClr val="5639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 dirty="0"/>
          </a:p>
        </p:txBody>
      </p:sp>
    </p:spTree>
    <p:extLst>
      <p:ext uri="{BB962C8B-B14F-4D97-AF65-F5344CB8AC3E}">
        <p14:creationId xmlns:p14="http://schemas.microsoft.com/office/powerpoint/2010/main" val="3220558863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>
  <p:cSld name="Title and Content (no anim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333" y="0"/>
            <a:ext cx="9990667" cy="495300"/>
          </a:xfrm>
        </p:spPr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9333" y="495302"/>
            <a:ext cx="9990667" cy="4801659"/>
          </a:xfrm>
        </p:spPr>
        <p:txBody>
          <a:bodyPr>
            <a:normAutofit/>
          </a:bodyPr>
          <a:lstStyle>
            <a:lvl1pPr marL="257175" indent="-257175">
              <a:buSzPct val="100000"/>
              <a:buFont typeface="Trebuchet MS" pitchFamily="34" charset="0"/>
              <a:buChar char="●"/>
              <a:defRPr sz="2200"/>
            </a:lvl1pPr>
            <a:lvl2pPr marL="515780" indent="-257175">
              <a:defRPr sz="2200"/>
            </a:lvl2pPr>
            <a:lvl3pPr marL="772955" indent="-250032">
              <a:tabLst/>
              <a:defRPr sz="2200" b="0"/>
            </a:lvl3pPr>
            <a:lvl4pPr marL="1031558" indent="-257175">
              <a:tabLst/>
              <a:defRPr sz="2200" b="0"/>
            </a:lvl4pPr>
            <a:lvl5pPr marL="1285875" indent="-254318">
              <a:defRPr sz="2200" b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3552B95B-556F-44BD-91A5-D80C1B9E2B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115661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FE727C23-BF5D-4F2B-B32D-EF48439146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56" y="0"/>
            <a:ext cx="10155888" cy="5715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5532" y="0"/>
            <a:ext cx="9812867" cy="567531"/>
          </a:xfr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300" kern="1200" dirty="0">
                <a:solidFill>
                  <a:schemeClr val="bg1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5532" y="5296959"/>
            <a:ext cx="3429000" cy="304271"/>
          </a:xfrm>
        </p:spPr>
        <p:txBody>
          <a:bodyPr/>
          <a:lstStyle>
            <a:lvl1pPr marL="0" algn="ctr" defTabSz="457200" rtl="0" eaLnBrk="1" latinLnBrk="0" hangingPunct="1">
              <a:defRPr lang="en-US" sz="900" kern="1200" smtClean="0">
                <a:solidFill>
                  <a:schemeClr val="tx1">
                    <a:tint val="75000"/>
                  </a:schemeClr>
                </a:solidFill>
                <a:latin typeface="Lato Hairline" panose="020F0502020204030203" pitchFamily="34" charset="0"/>
                <a:ea typeface="Lato Hairline" panose="020F0502020204030203" pitchFamily="34" charset="0"/>
                <a:cs typeface="Lato Hairline" panose="020F0502020204030203" pitchFamily="34" charset="0"/>
              </a:defRPr>
            </a:lvl1pPr>
          </a:lstStyle>
          <a:p>
            <a:r>
              <a:rPr lang="en-GB" dirty="0"/>
              <a:t>CS 0007 – Summer 2020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B94EC74-BB7E-4DD1-8ED0-C2532C0D61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5533" y="999067"/>
            <a:ext cx="9668936" cy="4148402"/>
          </a:xfrm>
        </p:spPr>
        <p:txBody>
          <a:bodyPr/>
          <a:lstStyle>
            <a:lvl1pPr>
              <a:buClr>
                <a:schemeClr val="accent1">
                  <a:lumMod val="75000"/>
                </a:schemeClr>
              </a:buClr>
              <a:defRPr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defRPr>
            </a:lvl1pPr>
            <a:lvl2pPr marL="514350" indent="-171450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>
              <a:buClr>
                <a:srgbClr val="FF0000"/>
              </a:buCl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>
              <a:defRPr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4pPr>
            <a:lvl5pPr>
              <a:defRPr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48B8A354-EF1E-4AA8-84BD-CED0B01387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98200" y="5335059"/>
            <a:ext cx="616268" cy="304271"/>
          </a:xfrm>
        </p:spPr>
        <p:txBody>
          <a:bodyPr/>
          <a:lstStyle>
            <a:lvl1pPr>
              <a:defRPr sz="1800">
                <a:solidFill>
                  <a:schemeClr val="bg1">
                    <a:lumMod val="65000"/>
                  </a:schemeClr>
                </a:solidFill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defRPr>
            </a:lvl1pPr>
          </a:lstStyle>
          <a:p>
            <a:fld id="{B4AAD609-F83C-4414-814B-B5A2DF99692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16240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55BCD8DB-43DD-40A0-B202-A7293BEFBD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56" y="0"/>
            <a:ext cx="10155888" cy="5715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208" y="976049"/>
            <a:ext cx="8763000" cy="2148151"/>
          </a:xfrm>
        </p:spPr>
        <p:txBody>
          <a:bodyPr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500" kern="1200" dirty="0">
                <a:solidFill>
                  <a:schemeClr val="tx2">
                    <a:lumMod val="50000"/>
                  </a:schemeClr>
                </a:solidFill>
                <a:latin typeface="Marcellus SC" panose="020E0602050203020307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3208" y="3155687"/>
            <a:ext cx="8763000" cy="1250156"/>
          </a:xfrm>
        </p:spPr>
        <p:txBody>
          <a:bodyPr>
            <a:normAutofit/>
          </a:bodyPr>
          <a:lstStyle>
            <a:lvl1pPr marL="0" indent="0" algn="ctr">
              <a:buNone/>
              <a:defRPr lang="en-US" sz="1800" kern="1200" dirty="0" smtClean="0">
                <a:solidFill>
                  <a:schemeClr val="tx1">
                    <a:tint val="75000"/>
                  </a:scheme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1pPr>
            <a:lvl2pPr marL="380985" indent="0">
              <a:buNone/>
              <a:defRPr sz="1667">
                <a:solidFill>
                  <a:schemeClr val="tx1">
                    <a:tint val="75000"/>
                  </a:schemeClr>
                </a:solidFill>
              </a:defRPr>
            </a:lvl2pPr>
            <a:lvl3pPr marL="76197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142954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4pPr>
            <a:lvl5pPr marL="1523939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5pPr>
            <a:lvl6pPr marL="1904924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6pPr>
            <a:lvl7pPr marL="2285909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7pPr>
            <a:lvl8pPr marL="2666893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8pPr>
            <a:lvl9pPr marL="3047878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</a:pPr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lang="en-US" sz="1800" kern="1200" smtClean="0">
                <a:solidFill>
                  <a:schemeClr val="bg1"/>
                </a:solidFill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defRPr>
            </a:lvl1pPr>
          </a:lstStyle>
          <a:p>
            <a:fld id="{B4AAD609-F83C-4414-814B-B5A2DF99692C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4CF8ACC2-DB1E-4D9F-9E27-81D23A7824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5532" y="5296959"/>
            <a:ext cx="3429000" cy="304271"/>
          </a:xfrm>
        </p:spPr>
        <p:txBody>
          <a:bodyPr/>
          <a:lstStyle>
            <a:lvl1pPr marL="0" algn="ctr" defTabSz="457200" rtl="0" eaLnBrk="1" latinLnBrk="0" hangingPunct="1">
              <a:defRPr lang="en-US" sz="900" kern="1200" smtClean="0">
                <a:solidFill>
                  <a:schemeClr val="tx1">
                    <a:tint val="75000"/>
                  </a:schemeClr>
                </a:solidFill>
                <a:latin typeface="Lato Hairline" panose="020F0502020204030203" pitchFamily="34" charset="0"/>
                <a:ea typeface="Lato Hairline" panose="020F0502020204030203" pitchFamily="34" charset="0"/>
                <a:cs typeface="Lato Hairline" panose="020F0502020204030203" pitchFamily="34" charset="0"/>
              </a:defRPr>
            </a:lvl1pPr>
          </a:lstStyle>
          <a:p>
            <a:r>
              <a:rPr lang="en-GB" dirty="0"/>
              <a:t>CS 0007 – Summer 2020</a:t>
            </a:r>
          </a:p>
        </p:txBody>
      </p:sp>
    </p:spTree>
    <p:extLst>
      <p:ext uri="{BB962C8B-B14F-4D97-AF65-F5344CB8AC3E}">
        <p14:creationId xmlns:p14="http://schemas.microsoft.com/office/powerpoint/2010/main" val="28118190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993DEAFF-0805-4387-A81F-C5B1BE2102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56" y="0"/>
            <a:ext cx="10155888" cy="5715000"/>
          </a:xfrm>
          <a:prstGeom prst="rect">
            <a:avLst/>
          </a:prstGeom>
        </p:spPr>
      </p:pic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705B74C-4229-4378-B896-B906620C8485}"/>
              </a:ext>
            </a:extLst>
          </p:cNvPr>
          <p:cNvSpPr txBox="1">
            <a:spLocks/>
          </p:cNvSpPr>
          <p:nvPr userDrawn="1"/>
        </p:nvSpPr>
        <p:spPr>
          <a:xfrm>
            <a:off x="183444" y="5274261"/>
            <a:ext cx="34290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Lato Hairline" panose="020F0502020204030203" pitchFamily="34" charset="0"/>
                <a:ea typeface="Lato Hairline" panose="020F0502020204030203" pitchFamily="34" charset="0"/>
                <a:cs typeface="Lato Hairline" panose="020F0502020204030203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CS 0007 – Summer 2020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9D825A9-FB59-4202-9485-533A57E6F3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861"/>
            <a:ext cx="10261600" cy="304272"/>
          </a:xfrm>
        </p:spPr>
        <p:txBody>
          <a:bodyPr>
            <a:noAutofit/>
          </a:bodyPr>
          <a:lstStyle>
            <a:lvl1pPr>
              <a:defRPr sz="1800">
                <a:solidFill>
                  <a:schemeClr val="accent1">
                    <a:lumMod val="50000"/>
                  </a:schemeClr>
                </a:solidFill>
                <a:latin typeface="Marcellus SC" panose="020E0602050203020307" pitchFamily="34" charset="0"/>
                <a:ea typeface="Lato Heavy" panose="020F0502020204030203" pitchFamily="34" charset="0"/>
                <a:cs typeface="Lato Heavy" panose="020F050202020403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44603BD3-B0D4-478A-9A0E-6BF89FA65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26563" y="5335062"/>
            <a:ext cx="684742" cy="304271"/>
          </a:xfrm>
        </p:spPr>
        <p:txBody>
          <a:bodyPr/>
          <a:lstStyle>
            <a:lvl1pPr>
              <a:defRPr sz="1800">
                <a:solidFill>
                  <a:schemeClr val="bg1"/>
                </a:solidFill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defRPr>
            </a:lvl1pPr>
          </a:lstStyle>
          <a:p>
            <a:fld id="{B4AAD609-F83C-4414-814B-B5A2DF99692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95109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8500" y="1521354"/>
            <a:ext cx="4318000" cy="36261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0" y="1521354"/>
            <a:ext cx="4318000" cy="36261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CS/COE 0449 – Spring 2019/2020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AD609-F83C-4414-814B-B5A2DF9969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033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9823" y="304271"/>
            <a:ext cx="8763000" cy="110463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824" y="1400969"/>
            <a:ext cx="4298156" cy="68659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985" indent="0">
              <a:buNone/>
              <a:defRPr sz="1667" b="1"/>
            </a:lvl2pPr>
            <a:lvl3pPr marL="761970" indent="0">
              <a:buNone/>
              <a:defRPr sz="1500" b="1"/>
            </a:lvl3pPr>
            <a:lvl4pPr marL="1142954" indent="0">
              <a:buNone/>
              <a:defRPr sz="1333" b="1"/>
            </a:lvl4pPr>
            <a:lvl5pPr marL="1523939" indent="0">
              <a:buNone/>
              <a:defRPr sz="1333" b="1"/>
            </a:lvl5pPr>
            <a:lvl6pPr marL="1904924" indent="0">
              <a:buNone/>
              <a:defRPr sz="1333" b="1"/>
            </a:lvl6pPr>
            <a:lvl7pPr marL="2285909" indent="0">
              <a:buNone/>
              <a:defRPr sz="1333" b="1"/>
            </a:lvl7pPr>
            <a:lvl8pPr marL="2666893" indent="0">
              <a:buNone/>
              <a:defRPr sz="1333" b="1"/>
            </a:lvl8pPr>
            <a:lvl9pPr marL="3047878" indent="0">
              <a:buNone/>
              <a:defRPr sz="13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9824" y="2087563"/>
            <a:ext cx="4298156" cy="30704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43500" y="1400969"/>
            <a:ext cx="4319323" cy="68659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985" indent="0">
              <a:buNone/>
              <a:defRPr sz="1667" b="1"/>
            </a:lvl2pPr>
            <a:lvl3pPr marL="761970" indent="0">
              <a:buNone/>
              <a:defRPr sz="1500" b="1"/>
            </a:lvl3pPr>
            <a:lvl4pPr marL="1142954" indent="0">
              <a:buNone/>
              <a:defRPr sz="1333" b="1"/>
            </a:lvl4pPr>
            <a:lvl5pPr marL="1523939" indent="0">
              <a:buNone/>
              <a:defRPr sz="1333" b="1"/>
            </a:lvl5pPr>
            <a:lvl6pPr marL="1904924" indent="0">
              <a:buNone/>
              <a:defRPr sz="1333" b="1"/>
            </a:lvl6pPr>
            <a:lvl7pPr marL="2285909" indent="0">
              <a:buNone/>
              <a:defRPr sz="1333" b="1"/>
            </a:lvl7pPr>
            <a:lvl8pPr marL="2666893" indent="0">
              <a:buNone/>
              <a:defRPr sz="1333" b="1"/>
            </a:lvl8pPr>
            <a:lvl9pPr marL="3047878" indent="0">
              <a:buNone/>
              <a:defRPr sz="13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43500" y="2087563"/>
            <a:ext cx="4319323" cy="30704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CS/COE 0449 – Spring 2019/2020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AD609-F83C-4414-814B-B5A2DF9969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9172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CS/COE 0449 – Spring 2019/2020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AD609-F83C-4414-814B-B5A2DF9969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2019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9824" y="381000"/>
            <a:ext cx="3276864" cy="1333500"/>
          </a:xfrm>
        </p:spPr>
        <p:txBody>
          <a:bodyPr anchor="b"/>
          <a:lstStyle>
            <a:lvl1pPr>
              <a:defRPr sz="266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323" y="822855"/>
            <a:ext cx="5143500" cy="4061354"/>
          </a:xfrm>
        </p:spPr>
        <p:txBody>
          <a:bodyPr/>
          <a:lstStyle>
            <a:lvl1pPr>
              <a:defRPr sz="2667"/>
            </a:lvl1pPr>
            <a:lvl2pPr>
              <a:defRPr sz="2333"/>
            </a:lvl2pPr>
            <a:lvl3pPr>
              <a:defRPr sz="2000"/>
            </a:lvl3pPr>
            <a:lvl4pPr>
              <a:defRPr sz="1667"/>
            </a:lvl4pPr>
            <a:lvl5pPr>
              <a:defRPr sz="1667"/>
            </a:lvl5pPr>
            <a:lvl6pPr>
              <a:defRPr sz="1667"/>
            </a:lvl6pPr>
            <a:lvl7pPr>
              <a:defRPr sz="1667"/>
            </a:lvl7pPr>
            <a:lvl8pPr>
              <a:defRPr sz="1667"/>
            </a:lvl8pPr>
            <a:lvl9pPr>
              <a:defRPr sz="1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9824" y="1714500"/>
            <a:ext cx="3276864" cy="3176323"/>
          </a:xfrm>
        </p:spPr>
        <p:txBody>
          <a:bodyPr/>
          <a:lstStyle>
            <a:lvl1pPr marL="0" indent="0">
              <a:buNone/>
              <a:defRPr sz="1333"/>
            </a:lvl1pPr>
            <a:lvl2pPr marL="380985" indent="0">
              <a:buNone/>
              <a:defRPr sz="1167"/>
            </a:lvl2pPr>
            <a:lvl3pPr marL="761970" indent="0">
              <a:buNone/>
              <a:defRPr sz="1000"/>
            </a:lvl3pPr>
            <a:lvl4pPr marL="1142954" indent="0">
              <a:buNone/>
              <a:defRPr sz="833"/>
            </a:lvl4pPr>
            <a:lvl5pPr marL="1523939" indent="0">
              <a:buNone/>
              <a:defRPr sz="833"/>
            </a:lvl5pPr>
            <a:lvl6pPr marL="1904924" indent="0">
              <a:buNone/>
              <a:defRPr sz="833"/>
            </a:lvl6pPr>
            <a:lvl7pPr marL="2285909" indent="0">
              <a:buNone/>
              <a:defRPr sz="833"/>
            </a:lvl7pPr>
            <a:lvl8pPr marL="2666893" indent="0">
              <a:buNone/>
              <a:defRPr sz="833"/>
            </a:lvl8pPr>
            <a:lvl9pPr marL="3047878" indent="0">
              <a:buNone/>
              <a:defRPr sz="8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CS/COE 0449 – Spring 2019/2020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AD609-F83C-4414-814B-B5A2DF9969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6001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9824" y="381000"/>
            <a:ext cx="3276864" cy="1333500"/>
          </a:xfrm>
        </p:spPr>
        <p:txBody>
          <a:bodyPr anchor="b"/>
          <a:lstStyle>
            <a:lvl1pPr>
              <a:defRPr sz="266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319323" y="822855"/>
            <a:ext cx="5143500" cy="4061354"/>
          </a:xfrm>
        </p:spPr>
        <p:txBody>
          <a:bodyPr anchor="t"/>
          <a:lstStyle>
            <a:lvl1pPr marL="0" indent="0">
              <a:buNone/>
              <a:defRPr sz="2667"/>
            </a:lvl1pPr>
            <a:lvl2pPr marL="380985" indent="0">
              <a:buNone/>
              <a:defRPr sz="2333"/>
            </a:lvl2pPr>
            <a:lvl3pPr marL="761970" indent="0">
              <a:buNone/>
              <a:defRPr sz="2000"/>
            </a:lvl3pPr>
            <a:lvl4pPr marL="1142954" indent="0">
              <a:buNone/>
              <a:defRPr sz="1667"/>
            </a:lvl4pPr>
            <a:lvl5pPr marL="1523939" indent="0">
              <a:buNone/>
              <a:defRPr sz="1667"/>
            </a:lvl5pPr>
            <a:lvl6pPr marL="1904924" indent="0">
              <a:buNone/>
              <a:defRPr sz="1667"/>
            </a:lvl6pPr>
            <a:lvl7pPr marL="2285909" indent="0">
              <a:buNone/>
              <a:defRPr sz="1667"/>
            </a:lvl7pPr>
            <a:lvl8pPr marL="2666893" indent="0">
              <a:buNone/>
              <a:defRPr sz="1667"/>
            </a:lvl8pPr>
            <a:lvl9pPr marL="3047878" indent="0">
              <a:buNone/>
              <a:defRPr sz="1667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9824" y="1714500"/>
            <a:ext cx="3276864" cy="3176323"/>
          </a:xfrm>
        </p:spPr>
        <p:txBody>
          <a:bodyPr/>
          <a:lstStyle>
            <a:lvl1pPr marL="0" indent="0">
              <a:buNone/>
              <a:defRPr sz="1333"/>
            </a:lvl1pPr>
            <a:lvl2pPr marL="380985" indent="0">
              <a:buNone/>
              <a:defRPr sz="1167"/>
            </a:lvl2pPr>
            <a:lvl3pPr marL="761970" indent="0">
              <a:buNone/>
              <a:defRPr sz="1000"/>
            </a:lvl3pPr>
            <a:lvl4pPr marL="1142954" indent="0">
              <a:buNone/>
              <a:defRPr sz="833"/>
            </a:lvl4pPr>
            <a:lvl5pPr marL="1523939" indent="0">
              <a:buNone/>
              <a:defRPr sz="833"/>
            </a:lvl5pPr>
            <a:lvl6pPr marL="1904924" indent="0">
              <a:buNone/>
              <a:defRPr sz="833"/>
            </a:lvl6pPr>
            <a:lvl7pPr marL="2285909" indent="0">
              <a:buNone/>
              <a:defRPr sz="833"/>
            </a:lvl7pPr>
            <a:lvl8pPr marL="2666893" indent="0">
              <a:buNone/>
              <a:defRPr sz="833"/>
            </a:lvl8pPr>
            <a:lvl9pPr marL="3047878" indent="0">
              <a:buNone/>
              <a:defRPr sz="8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CS/COE 0449 – Spring 2019/2020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AD609-F83C-4414-814B-B5A2DF9969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4631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1600" y="304271"/>
            <a:ext cx="99568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" y="1521354"/>
            <a:ext cx="99568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1600" y="5296959"/>
            <a:ext cx="22860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65500" y="5296959"/>
            <a:ext cx="34290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b-NO"/>
              <a:t>CS 0007 – Summer 2020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2400" y="5296959"/>
            <a:ext cx="22860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AAD609-F83C-4414-814B-B5A2DF9969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065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66" r:id="rId4"/>
    <p:sldLayoutId id="2147483676" r:id="rId5"/>
    <p:sldLayoutId id="2147483677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  <p:hf hdr="0" dt="0"/>
  <p:txStyles>
    <p:titleStyle>
      <a:lvl1pPr algn="l" defTabSz="761970" rtl="0" eaLnBrk="1" latinLnBrk="0" hangingPunct="1">
        <a:lnSpc>
          <a:spcPct val="90000"/>
        </a:lnSpc>
        <a:spcBef>
          <a:spcPct val="0"/>
        </a:spcBef>
        <a:buNone/>
        <a:defRPr sz="36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0492" indent="-190492" algn="l" defTabSz="761970" rtl="0" eaLnBrk="1" latinLnBrk="0" hangingPunct="1">
        <a:lnSpc>
          <a:spcPct val="90000"/>
        </a:lnSpc>
        <a:spcBef>
          <a:spcPts val="833"/>
        </a:spcBef>
        <a:buFont typeface="Arial" panose="020B0604020202020204" pitchFamily="34" charset="0"/>
        <a:buChar char="•"/>
        <a:defRPr sz="2333" kern="1200">
          <a:solidFill>
            <a:schemeClr val="tx1"/>
          </a:solidFill>
          <a:latin typeface="+mn-lt"/>
          <a:ea typeface="+mn-ea"/>
          <a:cs typeface="+mn-cs"/>
        </a:defRPr>
      </a:lvl1pPr>
      <a:lvl2pPr marL="571477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F694F1-53D4-4D25-8D15-347ECE3A3B1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sz="4000" dirty="0"/>
              <a:t>Loops</a:t>
            </a:r>
            <a:endParaRPr 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ECBD29C-41C8-4F92-AF93-90AEDE70CA38}"/>
              </a:ext>
            </a:extLst>
          </p:cNvPr>
          <p:cNvSpPr/>
          <p:nvPr/>
        </p:nvSpPr>
        <p:spPr>
          <a:xfrm>
            <a:off x="7745256" y="712266"/>
            <a:ext cx="900953" cy="900953"/>
          </a:xfrm>
          <a:prstGeom prst="ellipse">
            <a:avLst/>
          </a:prstGeom>
          <a:noFill/>
          <a:ln w="5715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bg1">
                    <a:lumMod val="85000"/>
                  </a:schemeClr>
                </a:solidFill>
                <a:latin typeface="Segoe UI" panose="020B0502040204020203" pitchFamily="34" charset="0"/>
                <a:ea typeface="Lato Black" panose="020F0502020204030203" pitchFamily="34" charset="0"/>
                <a:cs typeface="Segoe UI" panose="020B0502040204020203" pitchFamily="34" charset="0"/>
              </a:rPr>
              <a:t>#6</a:t>
            </a:r>
            <a:endParaRPr lang="en-US" sz="2800" b="1" dirty="0">
              <a:solidFill>
                <a:schemeClr val="bg1">
                  <a:lumMod val="85000"/>
                </a:schemeClr>
              </a:solidFill>
              <a:latin typeface="Segoe UI" panose="020B0502040204020203" pitchFamily="34" charset="0"/>
              <a:ea typeface="Lato Black" panose="020F050202020403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01407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F1C7B2-3294-4DE7-B7F9-EAE500C409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Loops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82E17E2-138E-44A4-B374-2E8C85D615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CS 0007 – Summer 2020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86A076-A900-439A-AE13-F654527FB5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81301" y="1146618"/>
            <a:ext cx="7740032" cy="3354220"/>
          </a:xfrm>
        </p:spPr>
        <p:txBody>
          <a:bodyPr/>
          <a:lstStyle/>
          <a:p>
            <a:r>
              <a:rPr lang="en-GB" dirty="0"/>
              <a:t>Repeat an action… until a stop condition is met:</a:t>
            </a:r>
          </a:p>
          <a:p>
            <a:pPr lvl="1"/>
            <a:r>
              <a:rPr lang="en-GB" dirty="0"/>
              <a:t>There must be a condition that stops execution…</a:t>
            </a:r>
          </a:p>
          <a:p>
            <a:pPr lvl="1"/>
            <a:r>
              <a:rPr lang="en-GB" dirty="0"/>
              <a:t>Otherwise the code will never end</a:t>
            </a:r>
          </a:p>
          <a:p>
            <a:r>
              <a:rPr lang="en-GB" dirty="0"/>
              <a:t>There are different loops in Java</a:t>
            </a:r>
          </a:p>
          <a:p>
            <a:pPr lvl="1"/>
            <a:r>
              <a:rPr lang="en-GB" dirty="0"/>
              <a:t>While loops</a:t>
            </a:r>
          </a:p>
          <a:p>
            <a:pPr lvl="1"/>
            <a:r>
              <a:rPr lang="en-GB" dirty="0"/>
              <a:t>Do-while loops</a:t>
            </a:r>
          </a:p>
          <a:p>
            <a:pPr lvl="1"/>
            <a:r>
              <a:rPr lang="en-GB" dirty="0"/>
              <a:t>For loops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828384-C8FB-485B-A43A-27B9A3A2B6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AD609-F83C-4414-814B-B5A2DF99692C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56690B7-9BD2-421B-A89E-FBE28004802E}"/>
              </a:ext>
            </a:extLst>
          </p:cNvPr>
          <p:cNvSpPr/>
          <p:nvPr/>
        </p:nvSpPr>
        <p:spPr>
          <a:xfrm>
            <a:off x="1064874" y="193963"/>
            <a:ext cx="44755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Lato Semibold" panose="020F0502020204030203" pitchFamily="34" charset="0"/>
                <a:ea typeface="GulimChe" pitchFamily="49" charset="-127"/>
                <a:cs typeface="Lato Semibold" panose="020F0502020204030203" pitchFamily="34" charset="0"/>
              </a:rPr>
              <a:t>o</a:t>
            </a:r>
            <a:endParaRPr lang="en-GB" sz="1200" dirty="0">
              <a:latin typeface="Lato Semibold" panose="020F0502020204030203" pitchFamily="34" charset="0"/>
              <a:cs typeface="Lato Semibold" panose="020F0502020204030203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0F2BA53-3239-41F0-AB34-01EEB782E7B2}"/>
              </a:ext>
            </a:extLst>
          </p:cNvPr>
          <p:cNvSpPr/>
          <p:nvPr/>
        </p:nvSpPr>
        <p:spPr>
          <a:xfrm>
            <a:off x="1293474" y="500287"/>
            <a:ext cx="44755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Lato Semibold" panose="020F0502020204030203" pitchFamily="34" charset="0"/>
                <a:ea typeface="GulimChe" pitchFamily="49" charset="-127"/>
                <a:cs typeface="Lato Semibold" panose="020F0502020204030203" pitchFamily="34" charset="0"/>
              </a:rPr>
              <a:t>o</a:t>
            </a:r>
            <a:endParaRPr lang="en-GB" sz="1200" dirty="0">
              <a:latin typeface="Lato Semibold" panose="020F0502020204030203" pitchFamily="34" charset="0"/>
              <a:cs typeface="Lato Semibold" panose="020F0502020204030203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76EC0B6-A88B-43F4-B2EE-A8304FACFE34}"/>
              </a:ext>
            </a:extLst>
          </p:cNvPr>
          <p:cNvSpPr/>
          <p:nvPr/>
        </p:nvSpPr>
        <p:spPr>
          <a:xfrm>
            <a:off x="1348788" y="892837"/>
            <a:ext cx="44755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Lato Semibold" panose="020F0502020204030203" pitchFamily="34" charset="0"/>
                <a:ea typeface="GulimChe" pitchFamily="49" charset="-127"/>
                <a:cs typeface="Lato Semibold" panose="020F0502020204030203" pitchFamily="34" charset="0"/>
              </a:rPr>
              <a:t>o</a:t>
            </a:r>
            <a:endParaRPr lang="en-GB" sz="1200" dirty="0">
              <a:latin typeface="Lato Semibold" panose="020F0502020204030203" pitchFamily="34" charset="0"/>
              <a:cs typeface="Lato Semibold" panose="020F0502020204030203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D2F176E-31BF-42AE-8D64-6569DA6977E5}"/>
              </a:ext>
            </a:extLst>
          </p:cNvPr>
          <p:cNvSpPr/>
          <p:nvPr/>
        </p:nvSpPr>
        <p:spPr>
          <a:xfrm>
            <a:off x="1141074" y="1226313"/>
            <a:ext cx="44755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Lato Semibold" panose="020F0502020204030203" pitchFamily="34" charset="0"/>
                <a:ea typeface="GulimChe" pitchFamily="49" charset="-127"/>
                <a:cs typeface="Lato Semibold" panose="020F0502020204030203" pitchFamily="34" charset="0"/>
              </a:rPr>
              <a:t>o</a:t>
            </a:r>
            <a:endParaRPr lang="en-GB" sz="1200" dirty="0">
              <a:latin typeface="Lato Semibold" panose="020F0502020204030203" pitchFamily="34" charset="0"/>
              <a:cs typeface="Lato Semibold" panose="020F0502020204030203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6A1F3EC-4731-4E53-9079-ACBF2A051FDF}"/>
              </a:ext>
            </a:extLst>
          </p:cNvPr>
          <p:cNvSpPr/>
          <p:nvPr/>
        </p:nvSpPr>
        <p:spPr>
          <a:xfrm>
            <a:off x="185142" y="193963"/>
            <a:ext cx="44755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Lato Semibold" panose="020F0502020204030203" pitchFamily="34" charset="0"/>
                <a:ea typeface="GulimChe" pitchFamily="49" charset="-127"/>
                <a:cs typeface="Lato Semibold" panose="020F0502020204030203" pitchFamily="34" charset="0"/>
              </a:rPr>
              <a:t>o</a:t>
            </a:r>
            <a:endParaRPr lang="en-GB" sz="1200" dirty="0">
              <a:latin typeface="Lato Semibold" panose="020F0502020204030203" pitchFamily="34" charset="0"/>
              <a:cs typeface="Lato Semibold" panose="020F0502020204030203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7CFD9FB-E546-43BC-9070-BAB5E60BF322}"/>
              </a:ext>
            </a:extLst>
          </p:cNvPr>
          <p:cNvSpPr/>
          <p:nvPr/>
        </p:nvSpPr>
        <p:spPr>
          <a:xfrm>
            <a:off x="-22572" y="528415"/>
            <a:ext cx="44755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Lato Semibold" panose="020F0502020204030203" pitchFamily="34" charset="0"/>
                <a:ea typeface="GulimChe" pitchFamily="49" charset="-127"/>
                <a:cs typeface="Lato Semibold" panose="020F0502020204030203" pitchFamily="34" charset="0"/>
              </a:rPr>
              <a:t>o</a:t>
            </a:r>
            <a:endParaRPr lang="en-GB" sz="1200" dirty="0">
              <a:latin typeface="Lato Semibold" panose="020F0502020204030203" pitchFamily="34" charset="0"/>
              <a:cs typeface="Lato Semibold" panose="020F0502020204030203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42B3543-577B-406B-85B7-2A8F3BB7A1DE}"/>
              </a:ext>
            </a:extLst>
          </p:cNvPr>
          <p:cNvSpPr/>
          <p:nvPr/>
        </p:nvSpPr>
        <p:spPr>
          <a:xfrm>
            <a:off x="-34629" y="896324"/>
            <a:ext cx="44755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Lato Semibold" panose="020F0502020204030203" pitchFamily="34" charset="0"/>
                <a:ea typeface="GulimChe" pitchFamily="49" charset="-127"/>
                <a:cs typeface="Lato Semibold" panose="020F0502020204030203" pitchFamily="34" charset="0"/>
              </a:rPr>
              <a:t>o</a:t>
            </a:r>
            <a:endParaRPr lang="en-GB" sz="1200" dirty="0">
              <a:latin typeface="Lato Semibold" panose="020F0502020204030203" pitchFamily="34" charset="0"/>
              <a:cs typeface="Lato Semibold" panose="020F0502020204030203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77CE9F9-6F94-40A3-8C66-B2C337D82BF9}"/>
              </a:ext>
            </a:extLst>
          </p:cNvPr>
          <p:cNvSpPr/>
          <p:nvPr/>
        </p:nvSpPr>
        <p:spPr>
          <a:xfrm>
            <a:off x="124647" y="1244045"/>
            <a:ext cx="44755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Lato Semibold" panose="020F0502020204030203" pitchFamily="34" charset="0"/>
                <a:ea typeface="GulimChe" pitchFamily="49" charset="-127"/>
                <a:cs typeface="Lato Semibold" panose="020F0502020204030203" pitchFamily="34" charset="0"/>
              </a:rPr>
              <a:t>o</a:t>
            </a:r>
            <a:endParaRPr lang="en-GB" sz="1200" dirty="0">
              <a:latin typeface="Lato Semibold" panose="020F0502020204030203" pitchFamily="34" charset="0"/>
              <a:cs typeface="Lato Semibold" panose="020F0502020204030203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4E1D41E-605A-4544-8825-1F7D65AF7406}"/>
              </a:ext>
            </a:extLst>
          </p:cNvPr>
          <p:cNvSpPr/>
          <p:nvPr/>
        </p:nvSpPr>
        <p:spPr>
          <a:xfrm>
            <a:off x="817443" y="1413717"/>
            <a:ext cx="44755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Lato Semibold" panose="020F0502020204030203" pitchFamily="34" charset="0"/>
                <a:ea typeface="GulimChe" pitchFamily="49" charset="-127"/>
                <a:cs typeface="Lato Semibold" panose="020F0502020204030203" pitchFamily="34" charset="0"/>
              </a:rPr>
              <a:t>o</a:t>
            </a:r>
            <a:endParaRPr lang="en-GB" sz="1200" dirty="0">
              <a:latin typeface="Lato Semibold" panose="020F0502020204030203" pitchFamily="34" charset="0"/>
              <a:cs typeface="Lato Semibold" panose="020F0502020204030203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11689CB-B6AB-435F-A7BB-AFCF9B0AD2B7}"/>
              </a:ext>
            </a:extLst>
          </p:cNvPr>
          <p:cNvSpPr/>
          <p:nvPr/>
        </p:nvSpPr>
        <p:spPr>
          <a:xfrm>
            <a:off x="440477" y="1413717"/>
            <a:ext cx="44755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Lato Semibold" panose="020F0502020204030203" pitchFamily="34" charset="0"/>
                <a:ea typeface="GulimChe" pitchFamily="49" charset="-127"/>
                <a:cs typeface="Lato Semibold" panose="020F0502020204030203" pitchFamily="34" charset="0"/>
              </a:rPr>
              <a:t>o</a:t>
            </a:r>
            <a:endParaRPr lang="en-GB" sz="1200" dirty="0">
              <a:latin typeface="Lato Semibold" panose="020F0502020204030203" pitchFamily="34" charset="0"/>
              <a:cs typeface="Lato Semibold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48060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9C4791-5699-4A1D-AFF6-806824F60F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While loops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E46B51F-4454-45E3-BF02-FA6D66089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CS 0007 – Summer 2020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272DB6-B2D5-4384-8A37-2EB6A3540F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While loops check exit condition at the top</a:t>
            </a:r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marL="800100" lvl="1" indent="-457200">
              <a:buFont typeface="+mj-lt"/>
              <a:buAutoNum type="arabicPeriod"/>
            </a:pPr>
            <a:r>
              <a:rPr lang="en-GB" dirty="0"/>
              <a:t>Test the condition</a:t>
            </a:r>
          </a:p>
          <a:p>
            <a:pPr marL="1238212" lvl="2" indent="-457200">
              <a:buFont typeface="+mj-lt"/>
              <a:buAutoNum type="arabicPeriod"/>
            </a:pPr>
            <a:r>
              <a:rPr lang="en-GB" dirty="0"/>
              <a:t>If the condition if false, leave the loop</a:t>
            </a:r>
          </a:p>
          <a:p>
            <a:pPr marL="1238212" lvl="2" indent="-457200">
              <a:buFont typeface="+mj-lt"/>
              <a:buAutoNum type="arabicPeriod"/>
            </a:pPr>
            <a:r>
              <a:rPr lang="en-GB" dirty="0"/>
              <a:t>If the condition is true, execute the body and go back to the top</a:t>
            </a:r>
          </a:p>
          <a:p>
            <a:pPr lvl="1"/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A0CDE2-E9F7-490D-8345-BC121EFBF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AD609-F83C-4414-814B-B5A2DF99692C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16" name="Rectangle 1">
            <a:extLst>
              <a:ext uri="{FF2B5EF4-FFF2-40B4-BE49-F238E27FC236}">
                <a16:creationId xmlns:a16="http://schemas.microsoft.com/office/drawing/2014/main" id="{393A49BC-5775-4350-AF91-6C246D5431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0800" y="1501513"/>
            <a:ext cx="2954655" cy="1323439"/>
          </a:xfrm>
          <a:prstGeom prst="rect">
            <a:avLst/>
          </a:prstGeom>
          <a:solidFill>
            <a:srgbClr val="2B2B2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CC7832"/>
                </a:solidFill>
                <a:effectLst/>
                <a:latin typeface="JetBrains Mono" panose="020B0509020102050004" pitchFamily="49" charset="0"/>
              </a:rPr>
              <a:t>boolean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JetBrains Mono" panose="020B0509020102050004" pitchFamily="49" charset="0"/>
              </a:rPr>
              <a:t> 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condition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JetBrains Mono" panose="020B0509020102050004" pitchFamily="49" charset="0"/>
              </a:rPr>
              <a:t>;</a:t>
            </a:r>
            <a:b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JetBrains Mono" panose="020B0509020102050004" pitchFamily="49" charset="0"/>
              </a:rPr>
            </a:b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JetBrains Mono" panose="020B0509020102050004" pitchFamily="49" charset="0"/>
              </a:rPr>
              <a:t>while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(condition) {</a:t>
            </a:r>
            <a:b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</a:b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   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runCode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()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JetBrains Mono" panose="020B0509020102050004" pitchFamily="49" charset="0"/>
              </a:rPr>
              <a:t>;</a:t>
            </a:r>
            <a:b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JetBrains Mono" panose="020B0509020102050004" pitchFamily="49" charset="0"/>
              </a:rPr>
            </a:b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}</a:t>
            </a: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13005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56BD18-4B14-4C69-BBF2-3C4C4F99C1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Example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FAD7F77-AA3B-46CF-992B-C592DA1F8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CS 0007 – Summer 2020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65A4E2-7B88-47F6-97D6-253BB5D22C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The loop will run WHILE the number is not negative</a:t>
            </a:r>
          </a:p>
          <a:p>
            <a:pPr lvl="1"/>
            <a:r>
              <a:rPr lang="en-GB" dirty="0"/>
              <a:t>So the loop will exit when the opposite is true: the number is negative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It always goes back to the top to test</a:t>
            </a:r>
          </a:p>
          <a:p>
            <a:pPr lvl="1"/>
            <a:r>
              <a:rPr lang="en-GB" dirty="0"/>
              <a:t>When it finishes the loop body!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5434EA-F868-4552-94E0-829CE821D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AD609-F83C-4414-814B-B5A2DF99692C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B1C3FB6E-1F79-413F-A16D-6D9740D6AB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3067" y="2232128"/>
            <a:ext cx="4955203" cy="1631216"/>
          </a:xfrm>
          <a:prstGeom prst="rect">
            <a:avLst/>
          </a:prstGeom>
          <a:solidFill>
            <a:srgbClr val="2B2B2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rgbClr val="CC7832"/>
                </a:solidFill>
                <a:effectLst/>
                <a:latin typeface="JetBrains Mono" panose="020B0509020102050004" pitchFamily="49" charset="0"/>
              </a:rPr>
              <a:t>int </a:t>
            </a: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number = </a:t>
            </a: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rgbClr val="6897BB"/>
                </a:solidFill>
                <a:effectLst/>
                <a:latin typeface="JetBrains Mono" panose="020B0509020102050004" pitchFamily="49" charset="0"/>
              </a:rPr>
              <a:t>10</a:t>
            </a: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rgbClr val="CC7832"/>
                </a:solidFill>
                <a:effectLst/>
                <a:latin typeface="JetBrains Mono" panose="020B0509020102050004" pitchFamily="49" charset="0"/>
              </a:rPr>
              <a:t>;</a:t>
            </a:r>
            <a:b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rgbClr val="CC7832"/>
                </a:solidFill>
                <a:effectLst/>
                <a:latin typeface="JetBrains Mono" panose="020B0509020102050004" pitchFamily="49" charset="0"/>
              </a:rPr>
            </a:b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rgbClr val="CC7832"/>
                </a:solidFill>
                <a:effectLst/>
                <a:latin typeface="JetBrains Mono" panose="020B0509020102050004" pitchFamily="49" charset="0"/>
              </a:rPr>
              <a:t>while</a:t>
            </a: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(number&gt;=</a:t>
            </a: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rgbClr val="6897BB"/>
                </a:solidFill>
                <a:effectLst/>
                <a:latin typeface="JetBrains Mono" panose="020B0509020102050004" pitchFamily="49" charset="0"/>
              </a:rPr>
              <a:t>0</a:t>
            </a: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) {</a:t>
            </a:r>
            <a:b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</a:b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    System.</a:t>
            </a:r>
            <a:r>
              <a:rPr kumimoji="0" lang="en-US" altLang="en-US" sz="2000" b="0" i="1" u="none" strike="noStrike" cap="none" normalizeH="0" baseline="0">
                <a:ln>
                  <a:noFill/>
                </a:ln>
                <a:solidFill>
                  <a:srgbClr val="9876AA"/>
                </a:solidFill>
                <a:effectLst/>
                <a:latin typeface="JetBrains Mono" panose="020B0509020102050004" pitchFamily="49" charset="0"/>
              </a:rPr>
              <a:t>out</a:t>
            </a: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.println(number)</a:t>
            </a: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rgbClr val="CC7832"/>
                </a:solidFill>
                <a:effectLst/>
                <a:latin typeface="JetBrains Mono" panose="020B0509020102050004" pitchFamily="49" charset="0"/>
              </a:rPr>
              <a:t>;</a:t>
            </a:r>
            <a:b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rgbClr val="CC7832"/>
                </a:solidFill>
                <a:effectLst/>
                <a:latin typeface="JetBrains Mono" panose="020B0509020102050004" pitchFamily="49" charset="0"/>
              </a:rPr>
            </a:b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rgbClr val="CC7832"/>
                </a:solidFill>
                <a:effectLst/>
                <a:latin typeface="JetBrains Mono" panose="020B0509020102050004" pitchFamily="49" charset="0"/>
              </a:rPr>
              <a:t>    </a:t>
            </a: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number-=</a:t>
            </a: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rgbClr val="6897BB"/>
                </a:solidFill>
                <a:effectLst/>
                <a:latin typeface="JetBrains Mono" panose="020B0509020102050004" pitchFamily="49" charset="0"/>
              </a:rPr>
              <a:t>1</a:t>
            </a: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rgbClr val="CC7832"/>
                </a:solidFill>
                <a:effectLst/>
                <a:latin typeface="JetBrains Mono" panose="020B0509020102050004" pitchFamily="49" charset="0"/>
              </a:rPr>
              <a:t>;</a:t>
            </a:r>
            <a:b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rgbClr val="CC7832"/>
                </a:solidFill>
                <a:effectLst/>
                <a:latin typeface="JetBrains Mono" panose="020B0509020102050004" pitchFamily="49" charset="0"/>
              </a:rPr>
            </a:b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}</a:t>
            </a:r>
            <a:endParaRPr kumimoji="0" lang="en-US" alt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21B59AF-CB7F-46F1-A01F-368A937C12FE}"/>
              </a:ext>
            </a:extLst>
          </p:cNvPr>
          <p:cNvSpPr/>
          <p:nvPr/>
        </p:nvSpPr>
        <p:spPr>
          <a:xfrm>
            <a:off x="7742766" y="2603236"/>
            <a:ext cx="1045633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Test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B20083B-2D93-45E6-B1A9-6D22765806BF}"/>
              </a:ext>
            </a:extLst>
          </p:cNvPr>
          <p:cNvSpPr/>
          <p:nvPr/>
        </p:nvSpPr>
        <p:spPr>
          <a:xfrm>
            <a:off x="7636933" y="3312584"/>
            <a:ext cx="1257299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Execute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D440B9A-37D7-48DA-9A6B-06B8C9D1E567}"/>
              </a:ext>
            </a:extLst>
          </p:cNvPr>
          <p:cNvCxnSpPr>
            <a:cxnSpLocks/>
            <a:stCxn id="7" idx="2"/>
            <a:endCxn id="8" idx="0"/>
          </p:cNvCxnSpPr>
          <p:nvPr/>
        </p:nvCxnSpPr>
        <p:spPr>
          <a:xfrm>
            <a:off x="8265583" y="3047736"/>
            <a:ext cx="0" cy="264848"/>
          </a:xfrm>
          <a:prstGeom prst="straightConnector1">
            <a:avLst/>
          </a:prstGeom>
          <a:ln w="28575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or: Curved 13">
            <a:extLst>
              <a:ext uri="{FF2B5EF4-FFF2-40B4-BE49-F238E27FC236}">
                <a16:creationId xmlns:a16="http://schemas.microsoft.com/office/drawing/2014/main" id="{3D537ECE-CFCD-43DC-83F6-817BD0983915}"/>
              </a:ext>
            </a:extLst>
          </p:cNvPr>
          <p:cNvCxnSpPr>
            <a:cxnSpLocks/>
            <a:stCxn id="8" idx="2"/>
            <a:endCxn id="7" idx="0"/>
          </p:cNvCxnSpPr>
          <p:nvPr/>
        </p:nvCxnSpPr>
        <p:spPr>
          <a:xfrm rot="5400000" flipH="1">
            <a:off x="7688659" y="3180160"/>
            <a:ext cx="1153848" cy="12700"/>
          </a:xfrm>
          <a:prstGeom prst="curvedConnector5">
            <a:avLst>
              <a:gd name="adj1" fmla="val -19812"/>
              <a:gd name="adj2" fmla="val -8283339"/>
              <a:gd name="adj3" fmla="val 119812"/>
            </a:avLst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09AC70B3-A9CA-4FE3-AB87-04EB4A52CBD8}"/>
              </a:ext>
            </a:extLst>
          </p:cNvPr>
          <p:cNvCxnSpPr>
            <a:cxnSpLocks/>
            <a:stCxn id="36" idx="2"/>
          </p:cNvCxnSpPr>
          <p:nvPr/>
        </p:nvCxnSpPr>
        <p:spPr>
          <a:xfrm>
            <a:off x="8265583" y="2230835"/>
            <a:ext cx="0" cy="21907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or: Curved 24">
            <a:extLst>
              <a:ext uri="{FF2B5EF4-FFF2-40B4-BE49-F238E27FC236}">
                <a16:creationId xmlns:a16="http://schemas.microsoft.com/office/drawing/2014/main" id="{42962A63-C009-47B6-89D8-57E30495D131}"/>
              </a:ext>
            </a:extLst>
          </p:cNvPr>
          <p:cNvCxnSpPr>
            <a:cxnSpLocks/>
            <a:stCxn id="7" idx="3"/>
            <a:endCxn id="29" idx="0"/>
          </p:cNvCxnSpPr>
          <p:nvPr/>
        </p:nvCxnSpPr>
        <p:spPr>
          <a:xfrm flipH="1">
            <a:off x="8265583" y="2825486"/>
            <a:ext cx="522816" cy="1347156"/>
          </a:xfrm>
          <a:prstGeom prst="curvedConnector4">
            <a:avLst>
              <a:gd name="adj1" fmla="val -59110"/>
              <a:gd name="adj2" fmla="val 79304"/>
            </a:avLst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C781AC15-1AAB-4D05-B1C3-DBA7ACC09CC7}"/>
              </a:ext>
            </a:extLst>
          </p:cNvPr>
          <p:cNvSpPr/>
          <p:nvPr/>
        </p:nvSpPr>
        <p:spPr>
          <a:xfrm>
            <a:off x="7636933" y="4172642"/>
            <a:ext cx="1257299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More code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065B760C-A6D2-453D-8B24-EEA7A7DDF94A}"/>
              </a:ext>
            </a:extLst>
          </p:cNvPr>
          <p:cNvSpPr/>
          <p:nvPr/>
        </p:nvSpPr>
        <p:spPr>
          <a:xfrm>
            <a:off x="7636933" y="1786335"/>
            <a:ext cx="1257299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More code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EB3EB679-6E42-4CF7-A8FC-B441857C81B4}"/>
              </a:ext>
            </a:extLst>
          </p:cNvPr>
          <p:cNvSpPr/>
          <p:nvPr/>
        </p:nvSpPr>
        <p:spPr>
          <a:xfrm>
            <a:off x="8341764" y="2996676"/>
            <a:ext cx="672079" cy="241431"/>
          </a:xfrm>
          <a:prstGeom prst="rect">
            <a:avLst/>
          </a:prstGeom>
          <a:ln>
            <a:solidFill>
              <a:srgbClr val="92D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True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822AA4DE-A56B-4251-8EEB-7E6669BB4265}"/>
              </a:ext>
            </a:extLst>
          </p:cNvPr>
          <p:cNvSpPr/>
          <p:nvPr/>
        </p:nvSpPr>
        <p:spPr>
          <a:xfrm>
            <a:off x="9054923" y="3329689"/>
            <a:ext cx="727071" cy="21149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False</a:t>
            </a:r>
          </a:p>
        </p:txBody>
      </p:sp>
    </p:spTree>
    <p:extLst>
      <p:ext uri="{BB962C8B-B14F-4D97-AF65-F5344CB8AC3E}">
        <p14:creationId xmlns:p14="http://schemas.microsoft.com/office/powerpoint/2010/main" val="19713658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9C4791-5699-4A1D-AFF6-806824F60F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Do…while loops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E46B51F-4454-45E3-BF02-FA6D66089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CS 0007 – Summer 2020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272DB6-B2D5-4384-8A37-2EB6A3540F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000" dirty="0"/>
              <a:t>Do…while loops check exit condition at the bottom</a:t>
            </a:r>
          </a:p>
          <a:p>
            <a:pPr lvl="1"/>
            <a:r>
              <a:rPr lang="en-GB" dirty="0"/>
              <a:t>They always execute one!</a:t>
            </a:r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marL="800100" lvl="1" indent="-457200">
              <a:buFont typeface="+mj-lt"/>
              <a:buAutoNum type="arabicPeriod"/>
            </a:pPr>
            <a:r>
              <a:rPr lang="en-GB" dirty="0"/>
              <a:t>Execute the body</a:t>
            </a:r>
          </a:p>
          <a:p>
            <a:pPr marL="800100" lvl="1" indent="-457200">
              <a:buFont typeface="+mj-lt"/>
              <a:buAutoNum type="arabicPeriod"/>
            </a:pPr>
            <a:r>
              <a:rPr lang="en-GB" dirty="0"/>
              <a:t>Test the condition</a:t>
            </a:r>
          </a:p>
          <a:p>
            <a:pPr marL="1238212" lvl="2" indent="-457200">
              <a:buFont typeface="+mj-lt"/>
              <a:buAutoNum type="arabicPeriod"/>
            </a:pPr>
            <a:r>
              <a:rPr lang="en-GB" sz="2000" dirty="0"/>
              <a:t>If the condition if false, leave the loop</a:t>
            </a:r>
          </a:p>
          <a:p>
            <a:pPr marL="1238212" lvl="2" indent="-457200">
              <a:buFont typeface="+mj-lt"/>
              <a:buAutoNum type="arabicPeriod"/>
            </a:pPr>
            <a:r>
              <a:rPr lang="en-GB" dirty="0"/>
              <a:t>If the condition is true, go back to the top</a:t>
            </a:r>
          </a:p>
          <a:p>
            <a:pPr lvl="1"/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A0CDE2-E9F7-490D-8345-BC121EFBF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AD609-F83C-4414-814B-B5A2DF99692C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A8A63371-51CD-478E-8F17-DD7BBDEAF7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23434" y="1749829"/>
            <a:ext cx="3108543" cy="1323439"/>
          </a:xfrm>
          <a:prstGeom prst="rect">
            <a:avLst/>
          </a:prstGeom>
          <a:solidFill>
            <a:srgbClr val="2B2B2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CC7832"/>
                </a:solidFill>
                <a:effectLst/>
                <a:latin typeface="JetBrains Mono" panose="020B0509020102050004" pitchFamily="49" charset="0"/>
              </a:rPr>
              <a:t>boolean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JetBrains Mono" panose="020B0509020102050004" pitchFamily="49" charset="0"/>
              </a:rPr>
              <a:t> 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condition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JetBrains Mono" panose="020B0509020102050004" pitchFamily="49" charset="0"/>
              </a:rPr>
              <a:t>;</a:t>
            </a:r>
            <a:b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JetBrains Mono" panose="020B0509020102050004" pitchFamily="49" charset="0"/>
              </a:rPr>
            </a:b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JetBrains Mono" panose="020B0509020102050004" pitchFamily="49" charset="0"/>
              </a:rPr>
              <a:t>do 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{</a:t>
            </a:r>
            <a:b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</a:b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   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runCode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()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JetBrains Mono" panose="020B0509020102050004" pitchFamily="49" charset="0"/>
              </a:rPr>
              <a:t>;</a:t>
            </a:r>
            <a:b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JetBrains Mono" panose="020B0509020102050004" pitchFamily="49" charset="0"/>
              </a:rPr>
            </a:b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} 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JetBrains Mono" panose="020B0509020102050004" pitchFamily="49" charset="0"/>
              </a:rPr>
              <a:t>while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(condition)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JetBrains Mono" panose="020B0509020102050004" pitchFamily="49" charset="0"/>
              </a:rPr>
              <a:t>;</a:t>
            </a: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Callout: Bent Line 6">
            <a:extLst>
              <a:ext uri="{FF2B5EF4-FFF2-40B4-BE49-F238E27FC236}">
                <a16:creationId xmlns:a16="http://schemas.microsoft.com/office/drawing/2014/main" id="{C27FC79C-2BB1-40C8-974A-846CC6D48CAC}"/>
              </a:ext>
            </a:extLst>
          </p:cNvPr>
          <p:cNvSpPr/>
          <p:nvPr/>
        </p:nvSpPr>
        <p:spPr>
          <a:xfrm>
            <a:off x="5384800" y="2489927"/>
            <a:ext cx="1536700" cy="884635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47897"/>
              <a:gd name="adj6" fmla="val -7338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Don’t forget the semicolon </a:t>
            </a:r>
          </a:p>
        </p:txBody>
      </p:sp>
    </p:spTree>
    <p:extLst>
      <p:ext uri="{BB962C8B-B14F-4D97-AF65-F5344CB8AC3E}">
        <p14:creationId xmlns:p14="http://schemas.microsoft.com/office/powerpoint/2010/main" val="15697865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56BD18-4B14-4C69-BBF2-3C4C4F99C1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Example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FAD7F77-AA3B-46CF-992B-C592DA1F8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CS 0007 – Summer 2020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65A4E2-7B88-47F6-97D6-253BB5D22C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The loop will run WHILE the number is not negative</a:t>
            </a:r>
          </a:p>
          <a:p>
            <a:pPr lvl="1"/>
            <a:r>
              <a:rPr lang="en-GB" dirty="0"/>
              <a:t>So the loop will exit when the opposite is true: the number is negative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It always goes back to the top to test</a:t>
            </a:r>
          </a:p>
          <a:p>
            <a:pPr lvl="1"/>
            <a:r>
              <a:rPr lang="en-GB" dirty="0"/>
              <a:t>When it finishes the loop body!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5434EA-F868-4552-94E0-829CE821D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AD609-F83C-4414-814B-B5A2DF99692C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21B59AF-CB7F-46F1-A01F-368A937C12FE}"/>
              </a:ext>
            </a:extLst>
          </p:cNvPr>
          <p:cNvSpPr/>
          <p:nvPr/>
        </p:nvSpPr>
        <p:spPr>
          <a:xfrm>
            <a:off x="7742766" y="3360231"/>
            <a:ext cx="1045633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Test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B20083B-2D93-45E6-B1A9-6D22765806BF}"/>
              </a:ext>
            </a:extLst>
          </p:cNvPr>
          <p:cNvSpPr/>
          <p:nvPr/>
        </p:nvSpPr>
        <p:spPr>
          <a:xfrm>
            <a:off x="7636933" y="2611445"/>
            <a:ext cx="1257299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Execute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D440B9A-37D7-48DA-9A6B-06B8C9D1E567}"/>
              </a:ext>
            </a:extLst>
          </p:cNvPr>
          <p:cNvCxnSpPr>
            <a:cxnSpLocks/>
            <a:stCxn id="7" idx="2"/>
            <a:endCxn id="29" idx="0"/>
          </p:cNvCxnSpPr>
          <p:nvPr/>
        </p:nvCxnSpPr>
        <p:spPr>
          <a:xfrm>
            <a:off x="8265583" y="3804731"/>
            <a:ext cx="0" cy="36791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or: Curved 13">
            <a:extLst>
              <a:ext uri="{FF2B5EF4-FFF2-40B4-BE49-F238E27FC236}">
                <a16:creationId xmlns:a16="http://schemas.microsoft.com/office/drawing/2014/main" id="{3D537ECE-CFCD-43DC-83F6-817BD0983915}"/>
              </a:ext>
            </a:extLst>
          </p:cNvPr>
          <p:cNvCxnSpPr>
            <a:cxnSpLocks/>
            <a:stCxn id="8" idx="2"/>
            <a:endCxn id="7" idx="0"/>
          </p:cNvCxnSpPr>
          <p:nvPr/>
        </p:nvCxnSpPr>
        <p:spPr>
          <a:xfrm>
            <a:off x="8265583" y="3055945"/>
            <a:ext cx="0" cy="30428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09AC70B3-A9CA-4FE3-AB87-04EB4A52CBD8}"/>
              </a:ext>
            </a:extLst>
          </p:cNvPr>
          <p:cNvCxnSpPr>
            <a:cxnSpLocks/>
            <a:stCxn id="36" idx="2"/>
          </p:cNvCxnSpPr>
          <p:nvPr/>
        </p:nvCxnSpPr>
        <p:spPr>
          <a:xfrm>
            <a:off x="8265583" y="2230835"/>
            <a:ext cx="0" cy="21907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or: Curved 24">
            <a:extLst>
              <a:ext uri="{FF2B5EF4-FFF2-40B4-BE49-F238E27FC236}">
                <a16:creationId xmlns:a16="http://schemas.microsoft.com/office/drawing/2014/main" id="{42962A63-C009-47B6-89D8-57E30495D131}"/>
              </a:ext>
            </a:extLst>
          </p:cNvPr>
          <p:cNvCxnSpPr>
            <a:cxnSpLocks/>
            <a:stCxn id="7" idx="3"/>
            <a:endCxn id="8" idx="3"/>
          </p:cNvCxnSpPr>
          <p:nvPr/>
        </p:nvCxnSpPr>
        <p:spPr>
          <a:xfrm flipV="1">
            <a:off x="8788399" y="2833695"/>
            <a:ext cx="105833" cy="748786"/>
          </a:xfrm>
          <a:prstGeom prst="curvedConnector3">
            <a:avLst>
              <a:gd name="adj1" fmla="val 316001"/>
            </a:avLst>
          </a:prstGeom>
          <a:ln w="28575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C781AC15-1AAB-4D05-B1C3-DBA7ACC09CC7}"/>
              </a:ext>
            </a:extLst>
          </p:cNvPr>
          <p:cNvSpPr/>
          <p:nvPr/>
        </p:nvSpPr>
        <p:spPr>
          <a:xfrm>
            <a:off x="7636933" y="4172642"/>
            <a:ext cx="1257299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More code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065B760C-A6D2-453D-8B24-EEA7A7DDF94A}"/>
              </a:ext>
            </a:extLst>
          </p:cNvPr>
          <p:cNvSpPr/>
          <p:nvPr/>
        </p:nvSpPr>
        <p:spPr>
          <a:xfrm>
            <a:off x="7636933" y="1786335"/>
            <a:ext cx="1257299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More code</a:t>
            </a:r>
          </a:p>
        </p:txBody>
      </p:sp>
      <p:sp>
        <p:nvSpPr>
          <p:cNvPr id="9" name="Rectangle 1">
            <a:extLst>
              <a:ext uri="{FF2B5EF4-FFF2-40B4-BE49-F238E27FC236}">
                <a16:creationId xmlns:a16="http://schemas.microsoft.com/office/drawing/2014/main" id="{E5706234-C3A6-4446-8E77-7B256FCF6A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81665" y="2008585"/>
            <a:ext cx="4955203" cy="1631216"/>
          </a:xfrm>
          <a:prstGeom prst="rect">
            <a:avLst/>
          </a:prstGeom>
          <a:solidFill>
            <a:srgbClr val="2B2B2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rgbClr val="CC7832"/>
                </a:solidFill>
                <a:effectLst/>
                <a:latin typeface="JetBrains Mono" panose="020B0509020102050004" pitchFamily="49" charset="0"/>
              </a:rPr>
              <a:t>int </a:t>
            </a: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number = </a:t>
            </a: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rgbClr val="6897BB"/>
                </a:solidFill>
                <a:effectLst/>
                <a:latin typeface="JetBrains Mono" panose="020B0509020102050004" pitchFamily="49" charset="0"/>
              </a:rPr>
              <a:t>10</a:t>
            </a: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rgbClr val="CC7832"/>
                </a:solidFill>
                <a:effectLst/>
                <a:latin typeface="JetBrains Mono" panose="020B0509020102050004" pitchFamily="49" charset="0"/>
              </a:rPr>
              <a:t>;</a:t>
            </a:r>
            <a:b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rgbClr val="CC7832"/>
                </a:solidFill>
                <a:effectLst/>
                <a:latin typeface="JetBrains Mono" panose="020B0509020102050004" pitchFamily="49" charset="0"/>
              </a:rPr>
            </a:b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rgbClr val="CC7832"/>
                </a:solidFill>
                <a:effectLst/>
                <a:latin typeface="JetBrains Mono" panose="020B0509020102050004" pitchFamily="49" charset="0"/>
              </a:rPr>
              <a:t>do </a:t>
            </a: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{</a:t>
            </a:r>
            <a:b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</a:b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    System.</a:t>
            </a:r>
            <a:r>
              <a:rPr kumimoji="0" lang="en-US" altLang="en-US" sz="2000" b="0" i="1" u="none" strike="noStrike" cap="none" normalizeH="0" baseline="0">
                <a:ln>
                  <a:noFill/>
                </a:ln>
                <a:solidFill>
                  <a:srgbClr val="9876AA"/>
                </a:solidFill>
                <a:effectLst/>
                <a:latin typeface="JetBrains Mono" panose="020B0509020102050004" pitchFamily="49" charset="0"/>
              </a:rPr>
              <a:t>out</a:t>
            </a: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.println(number)</a:t>
            </a: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rgbClr val="CC7832"/>
                </a:solidFill>
                <a:effectLst/>
                <a:latin typeface="JetBrains Mono" panose="020B0509020102050004" pitchFamily="49" charset="0"/>
              </a:rPr>
              <a:t>;</a:t>
            </a:r>
            <a:b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rgbClr val="CC7832"/>
                </a:solidFill>
                <a:effectLst/>
                <a:latin typeface="JetBrains Mono" panose="020B0509020102050004" pitchFamily="49" charset="0"/>
              </a:rPr>
            </a:b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rgbClr val="CC7832"/>
                </a:solidFill>
                <a:effectLst/>
                <a:latin typeface="JetBrains Mono" panose="020B0509020102050004" pitchFamily="49" charset="0"/>
              </a:rPr>
              <a:t>    </a:t>
            </a: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number-=</a:t>
            </a: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rgbClr val="6897BB"/>
                </a:solidFill>
                <a:effectLst/>
                <a:latin typeface="JetBrains Mono" panose="020B0509020102050004" pitchFamily="49" charset="0"/>
              </a:rPr>
              <a:t>1</a:t>
            </a: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rgbClr val="CC7832"/>
                </a:solidFill>
                <a:effectLst/>
                <a:latin typeface="JetBrains Mono" panose="020B0509020102050004" pitchFamily="49" charset="0"/>
              </a:rPr>
              <a:t>;</a:t>
            </a:r>
            <a:b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rgbClr val="CC7832"/>
                </a:solidFill>
                <a:effectLst/>
                <a:latin typeface="JetBrains Mono" panose="020B0509020102050004" pitchFamily="49" charset="0"/>
              </a:rPr>
            </a:b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} </a:t>
            </a: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rgbClr val="CC7832"/>
                </a:solidFill>
                <a:effectLst/>
                <a:latin typeface="JetBrains Mono" panose="020B0509020102050004" pitchFamily="49" charset="0"/>
              </a:rPr>
              <a:t>while</a:t>
            </a: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(number&gt;=</a:t>
            </a: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rgbClr val="6897BB"/>
                </a:solidFill>
                <a:effectLst/>
                <a:latin typeface="JetBrains Mono" panose="020B0509020102050004" pitchFamily="49" charset="0"/>
              </a:rPr>
              <a:t>0</a:t>
            </a: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)</a:t>
            </a: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rgbClr val="CC7832"/>
                </a:solidFill>
                <a:effectLst/>
                <a:latin typeface="JetBrains Mono" panose="020B0509020102050004" pitchFamily="49" charset="0"/>
              </a:rPr>
              <a:t>;</a:t>
            </a:r>
            <a:endParaRPr kumimoji="0" lang="en-US" alt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D28EBCD-BDA3-4E34-AAA1-CBC780863C5C}"/>
              </a:ext>
            </a:extLst>
          </p:cNvPr>
          <p:cNvSpPr/>
          <p:nvPr/>
        </p:nvSpPr>
        <p:spPr>
          <a:xfrm>
            <a:off x="8934255" y="3461765"/>
            <a:ext cx="672079" cy="241431"/>
          </a:xfrm>
          <a:prstGeom prst="rect">
            <a:avLst/>
          </a:prstGeom>
          <a:ln>
            <a:solidFill>
              <a:srgbClr val="92D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True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2A54C226-F68B-4E3E-B02B-9F00F2235AEB}"/>
              </a:ext>
            </a:extLst>
          </p:cNvPr>
          <p:cNvSpPr/>
          <p:nvPr/>
        </p:nvSpPr>
        <p:spPr>
          <a:xfrm>
            <a:off x="8314269" y="3879304"/>
            <a:ext cx="727071" cy="21149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False</a:t>
            </a:r>
          </a:p>
        </p:txBody>
      </p:sp>
    </p:spTree>
    <p:extLst>
      <p:ext uri="{BB962C8B-B14F-4D97-AF65-F5344CB8AC3E}">
        <p14:creationId xmlns:p14="http://schemas.microsoft.com/office/powerpoint/2010/main" val="23534050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9C4791-5699-4A1D-AFF6-806824F60F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For loops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E46B51F-4454-45E3-BF02-FA6D66089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CS 0007 – Summer 2020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272DB6-B2D5-4384-8A37-2EB6A3540F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Just a disguised while loop (a specific type of while)</a:t>
            </a:r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marL="800100" lvl="1" indent="-457200">
              <a:buFont typeface="+mj-lt"/>
              <a:buAutoNum type="arabicPeriod"/>
            </a:pPr>
            <a:r>
              <a:rPr lang="en-GB" dirty="0"/>
              <a:t>Initialize loop variable</a:t>
            </a:r>
          </a:p>
          <a:p>
            <a:pPr marL="800100" lvl="1" indent="-457200">
              <a:buFont typeface="+mj-lt"/>
              <a:buAutoNum type="arabicPeriod"/>
            </a:pPr>
            <a:r>
              <a:rPr lang="en-GB" dirty="0"/>
              <a:t>Test</a:t>
            </a:r>
          </a:p>
          <a:p>
            <a:pPr marL="1238212" lvl="2" indent="-457200">
              <a:buFont typeface="+mj-lt"/>
              <a:buAutoNum type="arabicPeriod"/>
            </a:pPr>
            <a:r>
              <a:rPr lang="en-GB" dirty="0"/>
              <a:t>If the condition if false, leave the loop</a:t>
            </a:r>
          </a:p>
          <a:p>
            <a:pPr marL="1238212" lvl="2" indent="-457200">
              <a:buFont typeface="+mj-lt"/>
              <a:buAutoNum type="arabicPeriod"/>
            </a:pPr>
            <a:r>
              <a:rPr lang="en-GB" dirty="0"/>
              <a:t>If the condition is true, execute the body and go back to the top</a:t>
            </a:r>
          </a:p>
          <a:p>
            <a:pPr marL="800100" lvl="1" indent="-457200">
              <a:buFont typeface="+mj-lt"/>
              <a:buAutoNum type="arabicPeriod"/>
            </a:pPr>
            <a:r>
              <a:rPr lang="en-GB" dirty="0"/>
              <a:t>Increment the loop variable, and go back to the top</a:t>
            </a:r>
          </a:p>
          <a:p>
            <a:pPr lvl="1"/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A0CDE2-E9F7-490D-8345-BC121EFBF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AD609-F83C-4414-814B-B5A2DF99692C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6EB55E16-1295-4E3F-A98D-AC7FD0129A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3199" y="1466158"/>
            <a:ext cx="2339102" cy="1631216"/>
          </a:xfrm>
          <a:prstGeom prst="rect">
            <a:avLst/>
          </a:prstGeom>
          <a:solidFill>
            <a:srgbClr val="2B2B2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rgbClr val="CC7832"/>
                </a:solidFill>
                <a:effectLst/>
                <a:latin typeface="JetBrains Mono" panose="020B0509020102050004" pitchFamily="49" charset="0"/>
              </a:rPr>
              <a:t>int </a:t>
            </a: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i = </a:t>
            </a: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rgbClr val="6897BB"/>
                </a:solidFill>
                <a:effectLst/>
                <a:latin typeface="JetBrains Mono" panose="020B0509020102050004" pitchFamily="49" charset="0"/>
              </a:rPr>
              <a:t>0</a:t>
            </a: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rgbClr val="CC7832"/>
                </a:solidFill>
                <a:effectLst/>
                <a:latin typeface="JetBrains Mono" panose="020B0509020102050004" pitchFamily="49" charset="0"/>
              </a:rPr>
              <a:t>;</a:t>
            </a:r>
            <a:b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rgbClr val="CC7832"/>
                </a:solidFill>
                <a:effectLst/>
                <a:latin typeface="JetBrains Mono" panose="020B0509020102050004" pitchFamily="49" charset="0"/>
              </a:rPr>
            </a:b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rgbClr val="CC7832"/>
                </a:solidFill>
                <a:effectLst/>
                <a:latin typeface="JetBrains Mono" panose="020B0509020102050004" pitchFamily="49" charset="0"/>
              </a:rPr>
              <a:t>while</a:t>
            </a: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(i&lt;</a:t>
            </a: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rgbClr val="6897BB"/>
                </a:solidFill>
                <a:effectLst/>
                <a:latin typeface="JetBrains Mono" panose="020B0509020102050004" pitchFamily="49" charset="0"/>
              </a:rPr>
              <a:t>10</a:t>
            </a: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) {</a:t>
            </a:r>
            <a:b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</a:b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    runCode()</a:t>
            </a: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rgbClr val="CC7832"/>
                </a:solidFill>
                <a:effectLst/>
                <a:latin typeface="JetBrains Mono" panose="020B0509020102050004" pitchFamily="49" charset="0"/>
              </a:rPr>
              <a:t>;</a:t>
            </a:r>
            <a:b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rgbClr val="CC7832"/>
                </a:solidFill>
                <a:effectLst/>
                <a:latin typeface="JetBrains Mono" panose="020B0509020102050004" pitchFamily="49" charset="0"/>
              </a:rPr>
            </a:b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rgbClr val="CC7832"/>
                </a:solidFill>
                <a:effectLst/>
                <a:latin typeface="JetBrains Mono" panose="020B0509020102050004" pitchFamily="49" charset="0"/>
              </a:rPr>
              <a:t>    </a:t>
            </a: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i++</a:t>
            </a: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rgbClr val="CC7832"/>
                </a:solidFill>
                <a:effectLst/>
                <a:latin typeface="JetBrains Mono" panose="020B0509020102050004" pitchFamily="49" charset="0"/>
              </a:rPr>
              <a:t>;</a:t>
            </a:r>
            <a:b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rgbClr val="CC7832"/>
                </a:solidFill>
                <a:effectLst/>
                <a:latin typeface="JetBrains Mono" panose="020B0509020102050004" pitchFamily="49" charset="0"/>
              </a:rPr>
            </a:b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}</a:t>
            </a:r>
            <a:endParaRPr kumimoji="0" lang="en-US" alt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3FC8BE06-8D0D-4A5D-8127-EEE8D90231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64850" y="1773934"/>
            <a:ext cx="4339650" cy="1015663"/>
          </a:xfrm>
          <a:prstGeom prst="rect">
            <a:avLst/>
          </a:prstGeom>
          <a:solidFill>
            <a:srgbClr val="2B2B2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JetBrains Mono" panose="020B0509020102050004" pitchFamily="49" charset="0"/>
              </a:rPr>
              <a:t>for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(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JetBrains Mono" panose="020B0509020102050004" pitchFamily="49" charset="0"/>
              </a:rPr>
              <a:t>int 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i = 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6897BB"/>
                </a:solidFill>
                <a:effectLst/>
                <a:latin typeface="JetBrains Mono" panose="020B0509020102050004" pitchFamily="49" charset="0"/>
              </a:rPr>
              <a:t>0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JetBrains Mono" panose="020B0509020102050004" pitchFamily="49" charset="0"/>
              </a:rPr>
              <a:t>; 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i&lt;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6897BB"/>
                </a:solidFill>
                <a:effectLst/>
                <a:latin typeface="JetBrains Mono" panose="020B0509020102050004" pitchFamily="49" charset="0"/>
              </a:rPr>
              <a:t>10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JetBrains Mono" panose="020B0509020102050004" pitchFamily="49" charset="0"/>
              </a:rPr>
              <a:t>; 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i++) {</a:t>
            </a:r>
            <a:b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</a:b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   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runCode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()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JetBrains Mono" panose="020B0509020102050004" pitchFamily="49" charset="0"/>
              </a:rPr>
              <a:t>;</a:t>
            </a:r>
            <a:b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JetBrains Mono" panose="020B0509020102050004" pitchFamily="49" charset="0"/>
              </a:rPr>
            </a:b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}</a:t>
            </a: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A6C6DBE9-BD1B-4908-89F7-9F474D6411B5}"/>
              </a:ext>
            </a:extLst>
          </p:cNvPr>
          <p:cNvSpPr/>
          <p:nvPr/>
        </p:nvSpPr>
        <p:spPr>
          <a:xfrm>
            <a:off x="3970867" y="2137832"/>
            <a:ext cx="440266" cy="2878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84754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56BD18-4B14-4C69-BBF2-3C4C4F99C1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Example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FAD7F77-AA3B-46CF-992B-C592DA1F8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CS 0007 – Summer 2020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65A4E2-7B88-47F6-97D6-253BB5D22C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The loop will run WHILE “i” is smaller than 10</a:t>
            </a:r>
          </a:p>
          <a:p>
            <a:pPr lvl="1"/>
            <a:r>
              <a:rPr lang="en-GB" dirty="0"/>
              <a:t>So it will exit when the opposite is true: the number is larger or equal to 10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It always goes back to the top to test</a:t>
            </a:r>
          </a:p>
          <a:p>
            <a:pPr lvl="1"/>
            <a:r>
              <a:rPr lang="en-GB" dirty="0"/>
              <a:t>When it finishes the loop body!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5434EA-F868-4552-94E0-829CE821D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AD609-F83C-4414-814B-B5A2DF99692C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9475C699-0BDB-485E-89B9-43EDA48D31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2778" y="2286169"/>
            <a:ext cx="4955203" cy="1015663"/>
          </a:xfrm>
          <a:prstGeom prst="rect">
            <a:avLst/>
          </a:prstGeom>
          <a:solidFill>
            <a:srgbClr val="2B2B2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rgbClr val="CC7832"/>
                </a:solidFill>
                <a:effectLst/>
                <a:latin typeface="JetBrains Mono" panose="020B0509020102050004" pitchFamily="49" charset="0"/>
              </a:rPr>
              <a:t>for</a:t>
            </a: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(</a:t>
            </a: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rgbClr val="CC7832"/>
                </a:solidFill>
                <a:effectLst/>
                <a:latin typeface="JetBrains Mono" panose="020B0509020102050004" pitchFamily="49" charset="0"/>
              </a:rPr>
              <a:t>int </a:t>
            </a: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i = </a:t>
            </a: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rgbClr val="6897BB"/>
                </a:solidFill>
                <a:effectLst/>
                <a:latin typeface="JetBrains Mono" panose="020B0509020102050004" pitchFamily="49" charset="0"/>
              </a:rPr>
              <a:t>0</a:t>
            </a: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rgbClr val="CC7832"/>
                </a:solidFill>
                <a:effectLst/>
                <a:latin typeface="JetBrains Mono" panose="020B0509020102050004" pitchFamily="49" charset="0"/>
              </a:rPr>
              <a:t>; </a:t>
            </a: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i&lt;</a:t>
            </a: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rgbClr val="6897BB"/>
                </a:solidFill>
                <a:effectLst/>
                <a:latin typeface="JetBrains Mono" panose="020B0509020102050004" pitchFamily="49" charset="0"/>
              </a:rPr>
              <a:t>10</a:t>
            </a: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rgbClr val="CC7832"/>
                </a:solidFill>
                <a:effectLst/>
                <a:latin typeface="JetBrains Mono" panose="020B0509020102050004" pitchFamily="49" charset="0"/>
              </a:rPr>
              <a:t>; </a:t>
            </a: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i++) {</a:t>
            </a:r>
            <a:b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</a:b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    System.</a:t>
            </a:r>
            <a:r>
              <a:rPr kumimoji="0" lang="en-US" altLang="en-US" sz="2000" b="0" i="1" u="none" strike="noStrike" cap="none" normalizeH="0" baseline="0">
                <a:ln>
                  <a:noFill/>
                </a:ln>
                <a:solidFill>
                  <a:srgbClr val="9876AA"/>
                </a:solidFill>
                <a:effectLst/>
                <a:latin typeface="JetBrains Mono" panose="020B0509020102050004" pitchFamily="49" charset="0"/>
              </a:rPr>
              <a:t>out</a:t>
            </a: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.println(number)</a:t>
            </a: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rgbClr val="CC7832"/>
                </a:solidFill>
                <a:effectLst/>
                <a:latin typeface="JetBrains Mono" panose="020B0509020102050004" pitchFamily="49" charset="0"/>
              </a:rPr>
              <a:t>;</a:t>
            </a:r>
            <a:b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rgbClr val="CC7832"/>
                </a:solidFill>
                <a:effectLst/>
                <a:latin typeface="JetBrains Mono" panose="020B0509020102050004" pitchFamily="49" charset="0"/>
              </a:rPr>
            </a:b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}</a:t>
            </a:r>
            <a:endParaRPr kumimoji="0" lang="en-US" alt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953A152-95DB-4B74-89CA-A9E7E8AD66D3}"/>
              </a:ext>
            </a:extLst>
          </p:cNvPr>
          <p:cNvSpPr/>
          <p:nvPr/>
        </p:nvSpPr>
        <p:spPr>
          <a:xfrm>
            <a:off x="7742766" y="3170502"/>
            <a:ext cx="1045633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Test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FCCEE6D-6B34-4DBB-913A-A59FD4ECBA46}"/>
              </a:ext>
            </a:extLst>
          </p:cNvPr>
          <p:cNvSpPr/>
          <p:nvPr/>
        </p:nvSpPr>
        <p:spPr>
          <a:xfrm>
            <a:off x="7636933" y="3879850"/>
            <a:ext cx="1257299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Execute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0ED3DD6B-887C-4354-B141-20FC8F7E99A3}"/>
              </a:ext>
            </a:extLst>
          </p:cNvPr>
          <p:cNvCxnSpPr>
            <a:cxnSpLocks/>
            <a:stCxn id="21" idx="2"/>
            <a:endCxn id="23" idx="0"/>
          </p:cNvCxnSpPr>
          <p:nvPr/>
        </p:nvCxnSpPr>
        <p:spPr>
          <a:xfrm>
            <a:off x="8265583" y="3615002"/>
            <a:ext cx="0" cy="264848"/>
          </a:xfrm>
          <a:prstGeom prst="straightConnector1">
            <a:avLst/>
          </a:prstGeom>
          <a:ln w="28575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or: Curved 25">
            <a:extLst>
              <a:ext uri="{FF2B5EF4-FFF2-40B4-BE49-F238E27FC236}">
                <a16:creationId xmlns:a16="http://schemas.microsoft.com/office/drawing/2014/main" id="{DF20AFCA-54B4-4F18-9595-D9BF94B43A70}"/>
              </a:ext>
            </a:extLst>
          </p:cNvPr>
          <p:cNvCxnSpPr>
            <a:cxnSpLocks/>
            <a:stCxn id="23" idx="2"/>
            <a:endCxn id="21" idx="0"/>
          </p:cNvCxnSpPr>
          <p:nvPr/>
        </p:nvCxnSpPr>
        <p:spPr>
          <a:xfrm rot="5400000" flipH="1">
            <a:off x="7688659" y="3747426"/>
            <a:ext cx="1153848" cy="12700"/>
          </a:xfrm>
          <a:prstGeom prst="curvedConnector5">
            <a:avLst>
              <a:gd name="adj1" fmla="val -19812"/>
              <a:gd name="adj2" fmla="val 6749992"/>
              <a:gd name="adj3" fmla="val 119812"/>
            </a:avLst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4E57609F-CAC8-4258-BE38-F52BBFA2BF33}"/>
              </a:ext>
            </a:extLst>
          </p:cNvPr>
          <p:cNvCxnSpPr>
            <a:cxnSpLocks/>
            <a:stCxn id="31" idx="2"/>
          </p:cNvCxnSpPr>
          <p:nvPr/>
        </p:nvCxnSpPr>
        <p:spPr>
          <a:xfrm>
            <a:off x="8265583" y="2230835"/>
            <a:ext cx="0" cy="21907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or: Curved 27">
            <a:extLst>
              <a:ext uri="{FF2B5EF4-FFF2-40B4-BE49-F238E27FC236}">
                <a16:creationId xmlns:a16="http://schemas.microsoft.com/office/drawing/2014/main" id="{71E9140E-5B3E-4CDC-A945-2B056B9EE854}"/>
              </a:ext>
            </a:extLst>
          </p:cNvPr>
          <p:cNvCxnSpPr>
            <a:cxnSpLocks/>
            <a:stCxn id="21" idx="3"/>
            <a:endCxn id="30" idx="0"/>
          </p:cNvCxnSpPr>
          <p:nvPr/>
        </p:nvCxnSpPr>
        <p:spPr>
          <a:xfrm flipH="1">
            <a:off x="8265583" y="3392752"/>
            <a:ext cx="522816" cy="1347156"/>
          </a:xfrm>
          <a:prstGeom prst="curvedConnector4">
            <a:avLst>
              <a:gd name="adj1" fmla="val -59110"/>
              <a:gd name="adj2" fmla="val 79304"/>
            </a:avLst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0DC738A3-D053-4B80-ABBC-FEEC627EC378}"/>
              </a:ext>
            </a:extLst>
          </p:cNvPr>
          <p:cNvSpPr/>
          <p:nvPr/>
        </p:nvSpPr>
        <p:spPr>
          <a:xfrm>
            <a:off x="7636933" y="4739908"/>
            <a:ext cx="1257299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More code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08DFA82-9266-41F1-8554-E72244867DF1}"/>
              </a:ext>
            </a:extLst>
          </p:cNvPr>
          <p:cNvSpPr/>
          <p:nvPr/>
        </p:nvSpPr>
        <p:spPr>
          <a:xfrm>
            <a:off x="7636933" y="1786335"/>
            <a:ext cx="1257299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More code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421C549-08D3-4F16-8CCD-77E333B41AC9}"/>
              </a:ext>
            </a:extLst>
          </p:cNvPr>
          <p:cNvSpPr/>
          <p:nvPr/>
        </p:nvSpPr>
        <p:spPr>
          <a:xfrm>
            <a:off x="8341764" y="3563942"/>
            <a:ext cx="672079" cy="241431"/>
          </a:xfrm>
          <a:prstGeom prst="rect">
            <a:avLst/>
          </a:prstGeom>
          <a:ln>
            <a:solidFill>
              <a:srgbClr val="92D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True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FDD4098-C369-4B98-8F28-EF20EC21E9ED}"/>
              </a:ext>
            </a:extLst>
          </p:cNvPr>
          <p:cNvSpPr/>
          <p:nvPr/>
        </p:nvSpPr>
        <p:spPr>
          <a:xfrm>
            <a:off x="9054923" y="3896955"/>
            <a:ext cx="727071" cy="21149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False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E898B3E-9D27-4566-87FF-840BBD1DDDB7}"/>
              </a:ext>
            </a:extLst>
          </p:cNvPr>
          <p:cNvSpPr/>
          <p:nvPr/>
        </p:nvSpPr>
        <p:spPr>
          <a:xfrm>
            <a:off x="7742766" y="2440784"/>
            <a:ext cx="1045633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Initialize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C8D9A2FC-6837-4223-B0C7-D4D2F2FAC744}"/>
              </a:ext>
            </a:extLst>
          </p:cNvPr>
          <p:cNvCxnSpPr>
            <a:cxnSpLocks/>
            <a:stCxn id="35" idx="2"/>
            <a:endCxn id="21" idx="0"/>
          </p:cNvCxnSpPr>
          <p:nvPr/>
        </p:nvCxnSpPr>
        <p:spPr>
          <a:xfrm>
            <a:off x="8265583" y="2885284"/>
            <a:ext cx="0" cy="28521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88278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S 0007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CA5DC"/>
      </a:accent1>
      <a:accent2>
        <a:srgbClr val="F0CF5B"/>
      </a:accent2>
      <a:accent3>
        <a:srgbClr val="E4664F"/>
      </a:accent3>
      <a:accent4>
        <a:srgbClr val="811717"/>
      </a:accent4>
      <a:accent5>
        <a:srgbClr val="0000AE"/>
      </a:accent5>
      <a:accent6>
        <a:srgbClr val="FFFF53"/>
      </a:accent6>
      <a:hlink>
        <a:srgbClr val="48A1FA"/>
      </a:hlink>
      <a:folHlink>
        <a:srgbClr val="C000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15766</TotalTime>
  <Words>552</Words>
  <Application>Microsoft Office PowerPoint</Application>
  <PresentationFormat>Custom</PresentationFormat>
  <Paragraphs>126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23" baseType="lpstr">
      <vt:lpstr>Lato</vt:lpstr>
      <vt:lpstr>Segoe UI</vt:lpstr>
      <vt:lpstr>Trebuchet MS</vt:lpstr>
      <vt:lpstr>Calibri</vt:lpstr>
      <vt:lpstr>Calibri Light</vt:lpstr>
      <vt:lpstr>Arial</vt:lpstr>
      <vt:lpstr>Lato Hairline</vt:lpstr>
      <vt:lpstr>Lato Semibold</vt:lpstr>
      <vt:lpstr>Lato Light</vt:lpstr>
      <vt:lpstr>Lato Heavy</vt:lpstr>
      <vt:lpstr>Marcellus SC</vt:lpstr>
      <vt:lpstr>Wingdings</vt:lpstr>
      <vt:lpstr>JetBrains Mono</vt:lpstr>
      <vt:lpstr>DejaVu Sans</vt:lpstr>
      <vt:lpstr>Office Theme</vt:lpstr>
      <vt:lpstr>Loops</vt:lpstr>
      <vt:lpstr>Loops</vt:lpstr>
      <vt:lpstr>While loops</vt:lpstr>
      <vt:lpstr>Example</vt:lpstr>
      <vt:lpstr>Do…while loops</vt:lpstr>
      <vt:lpstr>Example</vt:lpstr>
      <vt:lpstr>For loops</vt:lpstr>
      <vt:lpstr>Example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Wilkinson II, David W</dc:creator>
  <cp:lastModifiedBy>Luis Oliveira</cp:lastModifiedBy>
  <cp:revision>303</cp:revision>
  <dcterms:created xsi:type="dcterms:W3CDTF">2020-01-05T03:35:10Z</dcterms:created>
  <dcterms:modified xsi:type="dcterms:W3CDTF">2020-06-29T15:09:17Z</dcterms:modified>
</cp:coreProperties>
</file>