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46"/>
  </p:notesMasterIdLst>
  <p:sldIdLst>
    <p:sldId id="256" r:id="rId2"/>
    <p:sldId id="532" r:id="rId3"/>
    <p:sldId id="541" r:id="rId4"/>
    <p:sldId id="543" r:id="rId5"/>
    <p:sldId id="544" r:id="rId6"/>
    <p:sldId id="527" r:id="rId7"/>
    <p:sldId id="545" r:id="rId8"/>
    <p:sldId id="542" r:id="rId9"/>
    <p:sldId id="563" r:id="rId10"/>
    <p:sldId id="564" r:id="rId11"/>
    <p:sldId id="556" r:id="rId12"/>
    <p:sldId id="573" r:id="rId13"/>
    <p:sldId id="528" r:id="rId14"/>
    <p:sldId id="546" r:id="rId15"/>
    <p:sldId id="578" r:id="rId16"/>
    <p:sldId id="547" r:id="rId17"/>
    <p:sldId id="548" r:id="rId18"/>
    <p:sldId id="549" r:id="rId19"/>
    <p:sldId id="551" r:id="rId20"/>
    <p:sldId id="552" r:id="rId21"/>
    <p:sldId id="550" r:id="rId22"/>
    <p:sldId id="539" r:id="rId23"/>
    <p:sldId id="540" r:id="rId24"/>
    <p:sldId id="574" r:id="rId25"/>
    <p:sldId id="561" r:id="rId26"/>
    <p:sldId id="559" r:id="rId27"/>
    <p:sldId id="554" r:id="rId28"/>
    <p:sldId id="570" r:id="rId29"/>
    <p:sldId id="569" r:id="rId30"/>
    <p:sldId id="560" r:id="rId31"/>
    <p:sldId id="571" r:id="rId32"/>
    <p:sldId id="558" r:id="rId33"/>
    <p:sldId id="577" r:id="rId34"/>
    <p:sldId id="576" r:id="rId35"/>
    <p:sldId id="575" r:id="rId36"/>
    <p:sldId id="566" r:id="rId37"/>
    <p:sldId id="562" r:id="rId38"/>
    <p:sldId id="568" r:id="rId39"/>
    <p:sldId id="567" r:id="rId40"/>
    <p:sldId id="557" r:id="rId41"/>
    <p:sldId id="572" r:id="rId42"/>
    <p:sldId id="579" r:id="rId43"/>
    <p:sldId id="580" r:id="rId44"/>
    <p:sldId id="519" r:id="rId45"/>
  </p:sldIdLst>
  <p:sldSz cx="10160000" cy="5715000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Consolas" panose="020B0609020204030204" pitchFamily="49" charset="0"/>
      <p:regular r:id="rId53"/>
      <p:bold r:id="rId54"/>
      <p:italic r:id="rId55"/>
      <p:boldItalic r:id="rId56"/>
    </p:embeddedFont>
    <p:embeddedFont>
      <p:font typeface="DejaVu Sans" panose="020B0604020202020204" charset="0"/>
      <p:regular r:id="rId57"/>
      <p:bold r:id="rId58"/>
      <p:italic r:id="rId59"/>
      <p:boldItalic r:id="rId60"/>
    </p:embeddedFont>
    <p:embeddedFont>
      <p:font typeface="Lato" panose="020F0502020204030203" pitchFamily="34" charset="0"/>
      <p:regular r:id="rId61"/>
      <p:bold r:id="rId62"/>
      <p:italic r:id="rId63"/>
      <p:boldItalic r:id="rId64"/>
    </p:embeddedFont>
    <p:embeddedFont>
      <p:font typeface="Lato Hairline" panose="020B0604020202020204" charset="0"/>
      <p:regular r:id="rId65"/>
      <p:italic r:id="rId66"/>
    </p:embeddedFont>
    <p:embeddedFont>
      <p:font typeface="Lato Heavy" panose="020B0604020202020204" charset="0"/>
      <p:bold r:id="rId67"/>
      <p:boldItalic r:id="rId68"/>
    </p:embeddedFont>
    <p:embeddedFont>
      <p:font typeface="Lato Light" panose="020F0502020204030203" pitchFamily="34" charset="0"/>
      <p:regular r:id="rId69"/>
      <p:italic r:id="rId70"/>
    </p:embeddedFont>
    <p:embeddedFont>
      <p:font typeface="Lato Semibold" panose="020F0502020204030203" pitchFamily="34" charset="0"/>
      <p:bold r:id="rId71"/>
      <p:boldItalic r:id="rId72"/>
    </p:embeddedFont>
    <p:embeddedFont>
      <p:font typeface="Marcellus SC" panose="020B0604020202020204" charset="0"/>
      <p:regular r:id="rId73"/>
    </p:embeddedFont>
    <p:embeddedFont>
      <p:font typeface="Segoe UI" panose="020B0502040204020203" pitchFamily="34" charset="0"/>
      <p:regular r:id="rId74"/>
      <p:bold r:id="rId75"/>
      <p:italic r:id="rId76"/>
      <p:boldItalic r:id="rId77"/>
    </p:embeddedFont>
    <p:embeddedFont>
      <p:font typeface="Trebuchet MS" panose="020B0603020202020204" pitchFamily="34" charset="0"/>
      <p:regular r:id="rId78"/>
      <p:bold r:id="rId79"/>
      <p:italic r:id="rId80"/>
      <p:boldItalic r:id="rId8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37D8CDF-E8CE-4126-A90C-137CE1656243}">
          <p14:sldIdLst>
            <p14:sldId id="256"/>
          </p14:sldIdLst>
        </p14:section>
        <p14:section name="Introduction" id="{E185379F-EED8-47A4-92CD-21C0E60B4944}">
          <p14:sldIdLst>
            <p14:sldId id="532"/>
            <p14:sldId id="541"/>
            <p14:sldId id="543"/>
            <p14:sldId id="544"/>
            <p14:sldId id="527"/>
            <p14:sldId id="545"/>
            <p14:sldId id="542"/>
            <p14:sldId id="563"/>
            <p14:sldId id="564"/>
            <p14:sldId id="556"/>
            <p14:sldId id="573"/>
            <p14:sldId id="528"/>
            <p14:sldId id="546"/>
            <p14:sldId id="578"/>
            <p14:sldId id="547"/>
            <p14:sldId id="548"/>
            <p14:sldId id="549"/>
            <p14:sldId id="551"/>
            <p14:sldId id="552"/>
            <p14:sldId id="550"/>
            <p14:sldId id="539"/>
            <p14:sldId id="540"/>
            <p14:sldId id="574"/>
            <p14:sldId id="561"/>
            <p14:sldId id="559"/>
            <p14:sldId id="554"/>
            <p14:sldId id="570"/>
            <p14:sldId id="569"/>
            <p14:sldId id="560"/>
            <p14:sldId id="571"/>
            <p14:sldId id="558"/>
            <p14:sldId id="577"/>
            <p14:sldId id="576"/>
            <p14:sldId id="575"/>
            <p14:sldId id="566"/>
            <p14:sldId id="562"/>
            <p14:sldId id="568"/>
            <p14:sldId id="567"/>
            <p14:sldId id="557"/>
            <p14:sldId id="572"/>
            <p14:sldId id="579"/>
            <p14:sldId id="580"/>
            <p14:sldId id="51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B26"/>
    <a:srgbClr val="AB5DA5"/>
    <a:srgbClr val="FF4F4F"/>
    <a:srgbClr val="FFFF53"/>
    <a:srgbClr val="E4664F"/>
    <a:srgbClr val="4C6FA3"/>
    <a:srgbClr val="0B20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94660"/>
  </p:normalViewPr>
  <p:slideViewPr>
    <p:cSldViewPr snapToGrid="0">
      <p:cViewPr varScale="1">
        <p:scale>
          <a:sx n="193" d="100"/>
          <a:sy n="193" d="100"/>
        </p:scale>
        <p:origin x="208" y="1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font" Target="fonts/font17.fntdata"/><Relationship Id="rId68" Type="http://schemas.openxmlformats.org/officeDocument/2006/relationships/font" Target="fonts/font22.fntdata"/><Relationship Id="rId76" Type="http://schemas.openxmlformats.org/officeDocument/2006/relationships/font" Target="fonts/font30.fntdata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2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font" Target="fonts/font20.fntdata"/><Relationship Id="rId74" Type="http://schemas.openxmlformats.org/officeDocument/2006/relationships/font" Target="fonts/font28.fntdata"/><Relationship Id="rId79" Type="http://schemas.openxmlformats.org/officeDocument/2006/relationships/font" Target="fonts/font33.fntdata"/><Relationship Id="rId5" Type="http://schemas.openxmlformats.org/officeDocument/2006/relationships/slide" Target="slides/slide4.xml"/><Relationship Id="rId61" Type="http://schemas.openxmlformats.org/officeDocument/2006/relationships/font" Target="fonts/font15.fntdata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font" Target="fonts/font23.fntdata"/><Relationship Id="rId77" Type="http://schemas.openxmlformats.org/officeDocument/2006/relationships/font" Target="fonts/font31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72" Type="http://schemas.openxmlformats.org/officeDocument/2006/relationships/font" Target="fonts/font26.fntdata"/><Relationship Id="rId80" Type="http://schemas.openxmlformats.org/officeDocument/2006/relationships/font" Target="fonts/font34.fntdata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font" Target="fonts/font24.fntdata"/><Relationship Id="rId75" Type="http://schemas.openxmlformats.org/officeDocument/2006/relationships/font" Target="fonts/font29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73" Type="http://schemas.openxmlformats.org/officeDocument/2006/relationships/font" Target="fonts/font27.fntdata"/><Relationship Id="rId78" Type="http://schemas.openxmlformats.org/officeDocument/2006/relationships/font" Target="fonts/font32.fntdata"/><Relationship Id="rId81" Type="http://schemas.openxmlformats.org/officeDocument/2006/relationships/font" Target="fonts/font3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BA9B7-7D99-4E20-A7FC-B03DC55845BF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20D02-945A-4687-A093-D2FB919C6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4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D3DE5FAB-0716-4A89-8246-1839F53C7C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6" y="0"/>
            <a:ext cx="10155888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667" y="1862667"/>
            <a:ext cx="4682065" cy="1989667"/>
          </a:xfrm>
        </p:spPr>
        <p:txBody>
          <a:bodyPr anchor="b">
            <a:normAutofit/>
          </a:bodyPr>
          <a:lstStyle>
            <a:lvl1pPr marL="0" algn="ctr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400" b="1" kern="1200" dirty="0">
                <a:solidFill>
                  <a:srgbClr val="FFFF53"/>
                </a:solidFill>
                <a:latin typeface="Marcellus SC" panose="020E0602050203020307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47FFEA-B714-46C8-8691-0F213746993A}"/>
              </a:ext>
            </a:extLst>
          </p:cNvPr>
          <p:cNvSpPr txBox="1"/>
          <p:nvPr userDrawn="1"/>
        </p:nvSpPr>
        <p:spPr>
          <a:xfrm>
            <a:off x="7450978" y="4009094"/>
            <a:ext cx="1489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 Black" panose="020B0604020202020204" charset="0"/>
                <a:cs typeface="Lato" panose="020F0502020204030203" pitchFamily="34" charset="0"/>
              </a:rPr>
              <a:t>Luís</a:t>
            </a:r>
            <a:r>
              <a: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 Black" panose="020B0604020202020204" charset="0"/>
                <a:cs typeface="Lato" panose="020F0502020204030203" pitchFamily="34" charset="0"/>
              </a:rPr>
              <a:t>Oliveira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A0CE7B8-EF1A-483E-AD53-69D7E68944A8}"/>
              </a:ext>
            </a:extLst>
          </p:cNvPr>
          <p:cNvSpPr txBox="1">
            <a:spLocks/>
          </p:cNvSpPr>
          <p:nvPr userDrawn="1"/>
        </p:nvSpPr>
        <p:spPr>
          <a:xfrm>
            <a:off x="6690783" y="5384800"/>
            <a:ext cx="3009900" cy="23281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Char char="•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rPr>
              <a:t>Summer 2020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A4FBBE-ABC4-47EB-ACF9-56632173728E}"/>
              </a:ext>
            </a:extLst>
          </p:cNvPr>
          <p:cNvSpPr txBox="1"/>
          <p:nvPr userDrawn="1"/>
        </p:nvSpPr>
        <p:spPr>
          <a:xfrm>
            <a:off x="6686550" y="2152782"/>
            <a:ext cx="3014134" cy="1079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ctr" defTabSz="761970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380985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667"/>
            </a:lvl2pPr>
            <a:lvl3pPr marL="761970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500"/>
            </a:lvl3pPr>
            <a:lvl4pPr marL="1142954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4pPr>
            <a:lvl5pPr marL="1523939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5pPr>
            <a:lvl6pPr marL="1904924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6pPr>
            <a:lvl7pPr marL="2285909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7pPr>
            <a:lvl8pPr marL="2666893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8pPr>
            <a:lvl9pPr marL="3047878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9pPr>
          </a:lstStyle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CS 0007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Introduction to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Computer Programming</a:t>
            </a: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697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6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30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Section Header">
    <p:bg>
      <p:bgPr>
        <a:solidFill>
          <a:srgbClr val="2027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14502"/>
            <a:ext cx="8636000" cy="1225021"/>
          </a:xfrm>
        </p:spPr>
        <p:txBody>
          <a:bodyPr anchor="b">
            <a:no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162300"/>
            <a:ext cx="10160000" cy="18288"/>
          </a:xfrm>
          <a:prstGeom prst="rect">
            <a:avLst/>
          </a:prstGeom>
          <a:solidFill>
            <a:srgbClr val="563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</p:spTree>
    <p:extLst>
      <p:ext uri="{BB962C8B-B14F-4D97-AF65-F5344CB8AC3E}">
        <p14:creationId xmlns:p14="http://schemas.microsoft.com/office/powerpoint/2010/main" val="240748941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Section Header">
    <p:bg>
      <p:bgPr>
        <a:solidFill>
          <a:srgbClr val="2027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14502"/>
            <a:ext cx="8636000" cy="1225021"/>
          </a:xfrm>
        </p:spPr>
        <p:txBody>
          <a:bodyPr anchor="b">
            <a:no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162300"/>
            <a:ext cx="10160000" cy="18288"/>
          </a:xfrm>
          <a:prstGeom prst="rect">
            <a:avLst/>
          </a:prstGeom>
          <a:solidFill>
            <a:srgbClr val="563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</p:spTree>
    <p:extLst>
      <p:ext uri="{BB962C8B-B14F-4D97-AF65-F5344CB8AC3E}">
        <p14:creationId xmlns:p14="http://schemas.microsoft.com/office/powerpoint/2010/main" val="322055886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>
  <p:cSld name="Title and Content (no ani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0"/>
            <a:ext cx="9990667" cy="495300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3" y="495302"/>
            <a:ext cx="9990667" cy="4801659"/>
          </a:xfrm>
        </p:spPr>
        <p:txBody>
          <a:bodyPr>
            <a:normAutofit/>
          </a:bodyPr>
          <a:lstStyle>
            <a:lvl1pPr marL="257175" indent="-257175">
              <a:buSzPct val="100000"/>
              <a:buFont typeface="Trebuchet MS" pitchFamily="34" charset="0"/>
              <a:buChar char="●"/>
              <a:defRPr sz="2200"/>
            </a:lvl1pPr>
            <a:lvl2pPr marL="515780" indent="-257175">
              <a:defRPr sz="2200"/>
            </a:lvl2pPr>
            <a:lvl3pPr marL="772955" indent="-250032">
              <a:tabLst/>
              <a:defRPr sz="2200" b="0"/>
            </a:lvl3pPr>
            <a:lvl4pPr marL="1031558" indent="-257175">
              <a:tabLst/>
              <a:defRPr sz="2200" b="0"/>
            </a:lvl4pPr>
            <a:lvl5pPr marL="1285875" indent="-254318">
              <a:defRPr sz="2200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3552B95B-556F-44BD-91A5-D80C1B9E2B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156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FE727C23-BF5D-4F2B-B32D-EF48439146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6" y="0"/>
            <a:ext cx="10155888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532" y="0"/>
            <a:ext cx="9812867" cy="567531"/>
          </a:xfr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300" kern="120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5532" y="5296959"/>
            <a:ext cx="3429000" cy="304271"/>
          </a:xfrm>
        </p:spPr>
        <p:txBody>
          <a:bodyPr/>
          <a:lstStyle>
            <a:lvl1pPr marL="0" algn="ctr" defTabSz="457200" rtl="0" eaLnBrk="1" latinLnBrk="0" hangingPunct="1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defRPr>
            </a:lvl1pPr>
          </a:lstStyle>
          <a:p>
            <a:r>
              <a:rPr lang="en-GB" dirty="0"/>
              <a:t>CS 0007 – Summer 2020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94EC74-BB7E-4DD1-8ED0-C2532C0D6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533" y="999067"/>
            <a:ext cx="9668936" cy="4148402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indent="-17145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buClr>
                <a:srgbClr val="FF0000"/>
              </a:buCl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>
              <a:defRPr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8B8A354-EF1E-4AA8-84BD-CED0B0138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200" y="5335059"/>
            <a:ext cx="616268" cy="304271"/>
          </a:xfrm>
        </p:spPr>
        <p:txBody>
          <a:bodyPr/>
          <a:lstStyle>
            <a:lvl1pPr>
              <a:defRPr sz="1800">
                <a:solidFill>
                  <a:schemeClr val="bg1">
                    <a:lumMod val="65000"/>
                  </a:schemeClr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fld id="{B4AAD609-F83C-4414-814B-B5A2DF9969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624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55BCD8DB-43DD-40A0-B202-A7293BEFB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6" y="0"/>
            <a:ext cx="10155888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976049"/>
            <a:ext cx="8763000" cy="2148151"/>
          </a:xfrm>
        </p:spPr>
        <p:txBody>
          <a:bodyPr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500" kern="1200" dirty="0">
                <a:solidFill>
                  <a:schemeClr val="tx2">
                    <a:lumMod val="50000"/>
                  </a:schemeClr>
                </a:solidFill>
                <a:latin typeface="Marcellus SC" panose="020E0602050203020307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155687"/>
            <a:ext cx="8763000" cy="1250156"/>
          </a:xfrm>
        </p:spPr>
        <p:txBody>
          <a:bodyPr>
            <a:norm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>
                    <a:tint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sz="1800" kern="1200" smtClean="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fld id="{B4AAD609-F83C-4414-814B-B5A2DF99692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CF8ACC2-DB1E-4D9F-9E27-81D23A782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532" y="5296959"/>
            <a:ext cx="3429000" cy="304271"/>
          </a:xfrm>
        </p:spPr>
        <p:txBody>
          <a:bodyPr/>
          <a:lstStyle>
            <a:lvl1pPr marL="0" algn="ctr" defTabSz="457200" rtl="0" eaLnBrk="1" latinLnBrk="0" hangingPunct="1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defRPr>
            </a:lvl1pPr>
          </a:lstStyle>
          <a:p>
            <a:r>
              <a:rPr lang="en-GB" dirty="0"/>
              <a:t>CS 0007 – Summer 2020</a:t>
            </a:r>
          </a:p>
        </p:txBody>
      </p:sp>
    </p:spTree>
    <p:extLst>
      <p:ext uri="{BB962C8B-B14F-4D97-AF65-F5344CB8AC3E}">
        <p14:creationId xmlns:p14="http://schemas.microsoft.com/office/powerpoint/2010/main" val="2811819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93DEAFF-0805-4387-A81F-C5B1BE210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6" y="0"/>
            <a:ext cx="10155888" cy="57150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705B74C-4229-4378-B896-B906620C8485}"/>
              </a:ext>
            </a:extLst>
          </p:cNvPr>
          <p:cNvSpPr txBox="1">
            <a:spLocks/>
          </p:cNvSpPr>
          <p:nvPr userDrawn="1"/>
        </p:nvSpPr>
        <p:spPr>
          <a:xfrm>
            <a:off x="183444" y="5274261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CS 0007 – Summer 2020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9D825A9-FB59-4202-9485-533A57E6F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1"/>
            <a:ext cx="10261600" cy="304272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1">
                    <a:lumMod val="50000"/>
                  </a:schemeClr>
                </a:solidFill>
                <a:latin typeface="Marcellus SC" panose="020E0602050203020307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4603BD3-B0D4-478A-9A0E-6BF89FA6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563" y="5335062"/>
            <a:ext cx="684742" cy="304271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fld id="{B4AAD609-F83C-4414-814B-B5A2DF9969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510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17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01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00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CS/COE 0449 – Spring 2019/2020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63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" y="304271"/>
            <a:ext cx="99568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" y="1521354"/>
            <a:ext cx="99568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CS 0007 – Summer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AD609-F83C-4414-814B-B5A2DF996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06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66" r:id="rId4"/>
    <p:sldLayoutId id="2147483676" r:id="rId5"/>
    <p:sldLayoutId id="2147483677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dt="0"/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2.png"/><Relationship Id="rId3" Type="http://schemas.microsoft.com/office/2007/relationships/hdphoto" Target="../media/hdphoto1.wdp"/><Relationship Id="rId7" Type="http://schemas.openxmlformats.org/officeDocument/2006/relationships/image" Target="../media/image37.jpeg"/><Relationship Id="rId12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image" Target="../media/image42.png"/><Relationship Id="rId3" Type="http://schemas.openxmlformats.org/officeDocument/2006/relationships/image" Target="../media/image44.jpg"/><Relationship Id="rId7" Type="http://schemas.openxmlformats.org/officeDocument/2006/relationships/image" Target="../media/image39.png"/><Relationship Id="rId12" Type="http://schemas.microsoft.com/office/2007/relationships/hdphoto" Target="../media/hdphoto3.wdp"/><Relationship Id="rId2" Type="http://schemas.openxmlformats.org/officeDocument/2006/relationships/image" Target="../media/image37.jpeg"/><Relationship Id="rId16" Type="http://schemas.microsoft.com/office/2007/relationships/hdphoto" Target="../media/hdphoto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1.png"/><Relationship Id="rId5" Type="http://schemas.openxmlformats.org/officeDocument/2006/relationships/image" Target="../media/image38.jpg"/><Relationship Id="rId15" Type="http://schemas.openxmlformats.org/officeDocument/2006/relationships/image" Target="../media/image48.png"/><Relationship Id="rId10" Type="http://schemas.microsoft.com/office/2007/relationships/hdphoto" Target="../media/hdphoto2.wdp"/><Relationship Id="rId4" Type="http://schemas.openxmlformats.org/officeDocument/2006/relationships/image" Target="../media/image43.png"/><Relationship Id="rId9" Type="http://schemas.openxmlformats.org/officeDocument/2006/relationships/image" Target="../media/image36.png"/><Relationship Id="rId1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11" Type="http://schemas.microsoft.com/office/2007/relationships/hdphoto" Target="../media/hdphoto5.wdp"/><Relationship Id="rId5" Type="http://schemas.openxmlformats.org/officeDocument/2006/relationships/image" Target="../media/image59.jpg"/><Relationship Id="rId10" Type="http://schemas.openxmlformats.org/officeDocument/2006/relationships/image" Target="../media/image64.png"/><Relationship Id="rId4" Type="http://schemas.openxmlformats.org/officeDocument/2006/relationships/image" Target="../media/image58.jpg"/><Relationship Id="rId9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4.jpg"/><Relationship Id="rId7" Type="http://schemas.openxmlformats.org/officeDocument/2006/relationships/image" Target="../media/image3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8.jpg"/><Relationship Id="rId10" Type="http://schemas.microsoft.com/office/2007/relationships/hdphoto" Target="../media/hdphoto2.wdp"/><Relationship Id="rId4" Type="http://schemas.openxmlformats.org/officeDocument/2006/relationships/image" Target="../media/image43.png"/><Relationship Id="rId9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694F1-53D4-4D25-8D15-347ECE3A3B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 dirty="0"/>
              <a:t>Introduction</a:t>
            </a: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ECBD29C-41C8-4F92-AF93-90AEDE70CA38}"/>
              </a:ext>
            </a:extLst>
          </p:cNvPr>
          <p:cNvSpPr/>
          <p:nvPr/>
        </p:nvSpPr>
        <p:spPr>
          <a:xfrm>
            <a:off x="7745256" y="712266"/>
            <a:ext cx="900953" cy="900953"/>
          </a:xfrm>
          <a:prstGeom prst="ellipse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Lato Black" panose="020F0502020204030203" pitchFamily="34" charset="0"/>
                <a:cs typeface="Segoe UI" panose="020B0502040204020203" pitchFamily="34" charset="0"/>
              </a:rPr>
              <a:t>#1</a:t>
            </a:r>
          </a:p>
        </p:txBody>
      </p:sp>
    </p:spTree>
    <p:extLst>
      <p:ext uri="{BB962C8B-B14F-4D97-AF65-F5344CB8AC3E}">
        <p14:creationId xmlns:p14="http://schemas.microsoft.com/office/powerpoint/2010/main" val="1250140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E430892-07FB-4F35-9677-BE7797009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 of note 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8ECC47-6DC8-41A7-886F-A98979542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6DCA5D-9DBD-4592-8FBA-CE3FA6BD35CC}"/>
              </a:ext>
            </a:extLst>
          </p:cNvPr>
          <p:cNvSpPr/>
          <p:nvPr/>
        </p:nvSpPr>
        <p:spPr>
          <a:xfrm>
            <a:off x="2108200" y="1703338"/>
            <a:ext cx="5943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The Analytical Engine </a:t>
            </a:r>
            <a:r>
              <a:rPr lang="en-GB" sz="2400" b="1" dirty="0">
                <a:solidFill>
                  <a:srgbClr val="E27B26"/>
                </a:solidFill>
              </a:rPr>
              <a:t>has no pretensions (…) to </a:t>
            </a:r>
            <a:r>
              <a:rPr lang="en-GB" sz="2400" b="1" i="1" dirty="0">
                <a:solidFill>
                  <a:srgbClr val="E27B26"/>
                </a:solidFill>
              </a:rPr>
              <a:t>originate</a:t>
            </a:r>
            <a:r>
              <a:rPr lang="en-GB" sz="2400" b="1" dirty="0">
                <a:solidFill>
                  <a:srgbClr val="E27B26"/>
                </a:solidFill>
              </a:rPr>
              <a:t> anything</a:t>
            </a:r>
            <a:r>
              <a:rPr lang="en-GB" sz="2400" dirty="0"/>
              <a:t>. It </a:t>
            </a:r>
            <a:r>
              <a:rPr lang="en-GB" sz="2400" b="1" dirty="0">
                <a:solidFill>
                  <a:srgbClr val="E27B26"/>
                </a:solidFill>
              </a:rPr>
              <a:t>can do whatever we </a:t>
            </a:r>
            <a:r>
              <a:rPr lang="en-GB" sz="2400" b="1" i="1" dirty="0">
                <a:solidFill>
                  <a:srgbClr val="E27B26"/>
                </a:solidFill>
              </a:rPr>
              <a:t>know how to order it</a:t>
            </a:r>
            <a:r>
              <a:rPr lang="en-GB" sz="2400" b="1" dirty="0">
                <a:solidFill>
                  <a:srgbClr val="E27B26"/>
                </a:solidFill>
              </a:rPr>
              <a:t> to perform</a:t>
            </a:r>
            <a:r>
              <a:rPr lang="en-GB" sz="2400" dirty="0"/>
              <a:t>. 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It </a:t>
            </a:r>
            <a:r>
              <a:rPr lang="en-GB" sz="2400" b="1" dirty="0">
                <a:solidFill>
                  <a:srgbClr val="E27B26"/>
                </a:solidFill>
              </a:rPr>
              <a:t>can </a:t>
            </a:r>
            <a:r>
              <a:rPr lang="en-GB" sz="2400" b="1" i="1" dirty="0">
                <a:solidFill>
                  <a:srgbClr val="E27B26"/>
                </a:solidFill>
              </a:rPr>
              <a:t>follow</a:t>
            </a:r>
            <a:r>
              <a:rPr lang="en-GB" sz="2400" b="1" dirty="0">
                <a:solidFill>
                  <a:srgbClr val="E27B26"/>
                </a:solidFill>
              </a:rPr>
              <a:t> analysis</a:t>
            </a:r>
            <a:r>
              <a:rPr lang="en-GB" sz="2400" dirty="0"/>
              <a:t>; but it has </a:t>
            </a:r>
            <a:r>
              <a:rPr lang="en-GB" sz="2400" b="1" dirty="0">
                <a:solidFill>
                  <a:srgbClr val="E27B26"/>
                </a:solidFill>
              </a:rPr>
              <a:t>no power of </a:t>
            </a:r>
            <a:r>
              <a:rPr lang="en-GB" sz="2400" b="1" i="1" dirty="0">
                <a:solidFill>
                  <a:srgbClr val="E27B26"/>
                </a:solidFill>
              </a:rPr>
              <a:t>anticipating</a:t>
            </a:r>
            <a:r>
              <a:rPr lang="en-GB" sz="2400" dirty="0"/>
              <a:t> any analytical relations or truths.</a:t>
            </a:r>
          </a:p>
        </p:txBody>
      </p:sp>
    </p:spTree>
    <p:extLst>
      <p:ext uri="{BB962C8B-B14F-4D97-AF65-F5344CB8AC3E}">
        <p14:creationId xmlns:p14="http://schemas.microsoft.com/office/powerpoint/2010/main" val="3112340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D3407-F03E-4F10-8DC0-C36110786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pre-history of computers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17D88C-F43E-4A09-B7EC-3F221208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B5CE2CD4-2E29-4D4D-9379-9A97E4A15BF3}"/>
              </a:ext>
            </a:extLst>
          </p:cNvPr>
          <p:cNvSpPr txBox="1">
            <a:spLocks/>
          </p:cNvSpPr>
          <p:nvPr/>
        </p:nvSpPr>
        <p:spPr>
          <a:xfrm>
            <a:off x="5080000" y="1418166"/>
            <a:ext cx="4834469" cy="3314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0492" indent="-190492" defTabSz="761970">
              <a:lnSpc>
                <a:spcPct val="90000"/>
              </a:lnSpc>
              <a:spcBef>
                <a:spcPts val="833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333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lvl="1" indent="-171450" defTabSz="761970">
              <a:lnSpc>
                <a:spcPct val="90000"/>
              </a:lnSpc>
              <a:spcBef>
                <a:spcPts val="417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52462" lvl="2" indent="-190492" defTabSz="761970">
              <a:lnSpc>
                <a:spcPct val="90000"/>
              </a:lnSpc>
              <a:spcBef>
                <a:spcPts val="417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667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33447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71443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09541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6pPr>
            <a:lvl7pPr marL="247640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7pPr>
            <a:lvl8pPr marL="285738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8pPr>
            <a:lvl9pPr marL="3238370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r>
              <a:rPr lang="en-GB" b="1" dirty="0"/>
              <a:t>Census happen every 10 years</a:t>
            </a:r>
            <a:endParaRPr lang="en-GB" dirty="0"/>
          </a:p>
          <a:p>
            <a:pPr lvl="1"/>
            <a:r>
              <a:rPr lang="en-GB" i="1" dirty="0"/>
              <a:t>Hey, they just did!</a:t>
            </a:r>
          </a:p>
          <a:p>
            <a:r>
              <a:rPr lang="en-GB" dirty="0"/>
              <a:t>It took people 8 years to count responses (in 1880)</a:t>
            </a:r>
            <a:endParaRPr lang="en-GB" i="1" dirty="0"/>
          </a:p>
          <a:p>
            <a:pPr lvl="1"/>
            <a:r>
              <a:rPr lang="en-GB" dirty="0"/>
              <a:t>It would soon take more than 10!</a:t>
            </a:r>
          </a:p>
          <a:p>
            <a:pPr lvl="1"/>
            <a:r>
              <a:rPr lang="en-GB" dirty="0"/>
              <a:t>7,000 cards a day using this system</a:t>
            </a:r>
          </a:p>
          <a:p>
            <a:r>
              <a:rPr lang="en-GB" dirty="0"/>
              <a:t>Company would become IBM</a:t>
            </a:r>
          </a:p>
          <a:p>
            <a:pPr lvl="1"/>
            <a:r>
              <a:rPr lang="en-GB" dirty="0"/>
              <a:t>After a merge with others</a:t>
            </a:r>
          </a:p>
          <a:p>
            <a:pPr lvl="1"/>
            <a:endParaRPr lang="en-GB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D4BA07D-9635-4E4A-A90C-9279765FB562}"/>
              </a:ext>
            </a:extLst>
          </p:cNvPr>
          <p:cNvSpPr txBox="1">
            <a:spLocks/>
          </p:cNvSpPr>
          <p:nvPr/>
        </p:nvSpPr>
        <p:spPr>
          <a:xfrm>
            <a:off x="5808663" y="559357"/>
            <a:ext cx="3429000" cy="613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Hollerith Electric Tabulating System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BBC4F2-5DDE-4D60-B9CA-2BD72CD57B4C}"/>
              </a:ext>
            </a:extLst>
          </p:cNvPr>
          <p:cNvSpPr/>
          <p:nvPr/>
        </p:nvSpPr>
        <p:spPr>
          <a:xfrm>
            <a:off x="412161" y="360145"/>
            <a:ext cx="1005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 (replica)</a:t>
            </a:r>
          </a:p>
        </p:txBody>
      </p:sp>
      <p:pic>
        <p:nvPicPr>
          <p:cNvPr id="14" name="Picture 13" descr="A wooden table&#10;&#10;Description automatically generated">
            <a:extLst>
              <a:ext uri="{FF2B5EF4-FFF2-40B4-BE49-F238E27FC236}">
                <a16:creationId xmlns:a16="http://schemas.microsoft.com/office/drawing/2014/main" id="{1E97CD9D-FFB1-4EC5-A19A-0F9AF8246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61" y="729476"/>
            <a:ext cx="3236972" cy="4327503"/>
          </a:xfrm>
          <a:prstGeom prst="rect">
            <a:avLst/>
          </a:prstGeom>
        </p:spPr>
      </p:pic>
      <p:pic>
        <p:nvPicPr>
          <p:cNvPr id="16" name="Picture 15" descr="A wooden bench&#10;&#10;Description automatically generated">
            <a:extLst>
              <a:ext uri="{FF2B5EF4-FFF2-40B4-BE49-F238E27FC236}">
                <a16:creationId xmlns:a16="http://schemas.microsoft.com/office/drawing/2014/main" id="{301A28FB-27EE-479F-9F24-5D4BBFD9D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61" y="3242896"/>
            <a:ext cx="3236972" cy="224430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E684312-F555-48AA-A1F4-FECF8BD484DF}"/>
              </a:ext>
            </a:extLst>
          </p:cNvPr>
          <p:cNvSpPr/>
          <p:nvPr/>
        </p:nvSpPr>
        <p:spPr>
          <a:xfrm>
            <a:off x="6230939" y="5011896"/>
            <a:ext cx="34379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https://www.computerhistory.org/revolution/punched-cards/2/2/5</a:t>
            </a:r>
          </a:p>
        </p:txBody>
      </p:sp>
    </p:spTree>
    <p:extLst>
      <p:ext uri="{BB962C8B-B14F-4D97-AF65-F5344CB8AC3E}">
        <p14:creationId xmlns:p14="http://schemas.microsoft.com/office/powerpoint/2010/main" val="1446222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9C5D7-85EF-437E-BA35-CD49D6AC6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Bubbles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718C41-BBE9-44A2-B891-CE5AD1CF9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50AE80-9963-4EBC-9AAF-116BCFB22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501" y="422525"/>
            <a:ext cx="6930598" cy="3661140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4D466AC-3698-45EE-8E29-49335B95E4F7}"/>
              </a:ext>
            </a:extLst>
          </p:cNvPr>
          <p:cNvSpPr txBox="1">
            <a:spLocks/>
          </p:cNvSpPr>
          <p:nvPr/>
        </p:nvSpPr>
        <p:spPr>
          <a:xfrm>
            <a:off x="262682" y="4167508"/>
            <a:ext cx="7828280" cy="1167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0492" indent="-190492" defTabSz="761970">
              <a:lnSpc>
                <a:spcPct val="90000"/>
              </a:lnSpc>
              <a:spcBef>
                <a:spcPts val="833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333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lvl="1" indent="-171450" defTabSz="761970">
              <a:lnSpc>
                <a:spcPct val="90000"/>
              </a:lnSpc>
              <a:spcBef>
                <a:spcPts val="417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52462" lvl="2" indent="-190492" defTabSz="761970">
              <a:lnSpc>
                <a:spcPct val="90000"/>
              </a:lnSpc>
              <a:spcBef>
                <a:spcPts val="417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667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33447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71443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09541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6pPr>
            <a:lvl7pPr marL="247640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7pPr>
            <a:lvl8pPr marL="285738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8pPr>
            <a:lvl9pPr marL="3238370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r>
              <a:rPr lang="en-GB" b="1" dirty="0"/>
              <a:t>Check what Bubbles has to say about it </a:t>
            </a:r>
            <a:r>
              <a:rPr lang="en-GB" b="1" dirty="0">
                <a:sym typeface="Wingdings" panose="05000000000000000000" pitchFamily="2" charset="2"/>
              </a:rPr>
              <a:t></a:t>
            </a:r>
          </a:p>
          <a:p>
            <a:pPr lvl="1"/>
            <a:r>
              <a:rPr lang="en-GB" dirty="0"/>
              <a:t>https://www.youtube.com/watch?v=L7jAOcc9kBU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5961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2912EA1-5628-4B8A-84ED-795B3755E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Driven by the need for complex calculations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AE9DF92-6845-4814-A495-443997C18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533" y="789502"/>
            <a:ext cx="9668936" cy="4516966"/>
          </a:xfrm>
        </p:spPr>
        <p:txBody>
          <a:bodyPr>
            <a:normAutofit/>
          </a:bodyPr>
          <a:lstStyle/>
          <a:p>
            <a:r>
              <a:rPr lang="en-GB" dirty="0"/>
              <a:t>George Stibitz (Bell Labs) </a:t>
            </a:r>
          </a:p>
          <a:p>
            <a:pPr lvl="1"/>
            <a:r>
              <a:rPr lang="en-GB" b="1" dirty="0"/>
              <a:t>Day-job</a:t>
            </a:r>
            <a:r>
              <a:rPr lang="en-GB" dirty="0"/>
              <a:t>: Electrical engineer</a:t>
            </a:r>
          </a:p>
          <a:p>
            <a:pPr lvl="1"/>
            <a:r>
              <a:rPr lang="en-GB" dirty="0"/>
              <a:t>Model K – </a:t>
            </a:r>
            <a:r>
              <a:rPr lang="en-GB" dirty="0">
                <a:solidFill>
                  <a:srgbClr val="E27B26"/>
                </a:solidFill>
              </a:rPr>
              <a:t>binary addition </a:t>
            </a:r>
            <a:r>
              <a:rPr lang="en-GB" b="1" dirty="0"/>
              <a:t>with relays </a:t>
            </a:r>
            <a:r>
              <a:rPr lang="en-GB" dirty="0"/>
              <a:t>(Boolean algebra)</a:t>
            </a:r>
          </a:p>
          <a:p>
            <a:pPr lvl="1"/>
            <a:r>
              <a:rPr lang="en-GB" dirty="0"/>
              <a:t>Complex Number Computer – </a:t>
            </a:r>
            <a:r>
              <a:rPr lang="en-GB" dirty="0">
                <a:solidFill>
                  <a:srgbClr val="E27B26"/>
                </a:solidFill>
              </a:rPr>
              <a:t>used remotely </a:t>
            </a:r>
            <a:r>
              <a:rPr lang="en-GB" dirty="0"/>
              <a:t>via telegraph lines!!</a:t>
            </a:r>
          </a:p>
          <a:p>
            <a:pPr lvl="1"/>
            <a:r>
              <a:rPr lang="en-GB" dirty="0"/>
              <a:t>Art with Amiga (1990s) - http://stibitz.denison.edu/art.html</a:t>
            </a:r>
          </a:p>
          <a:p>
            <a:r>
              <a:rPr lang="en-GB" dirty="0"/>
              <a:t>Konrad </a:t>
            </a:r>
            <a:r>
              <a:rPr lang="en-GB" dirty="0" err="1"/>
              <a:t>Zuse</a:t>
            </a:r>
            <a:r>
              <a:rPr lang="en-GB" dirty="0"/>
              <a:t> (Germany)</a:t>
            </a:r>
          </a:p>
          <a:p>
            <a:pPr lvl="1"/>
            <a:r>
              <a:rPr lang="en-GB" b="1" dirty="0"/>
              <a:t>Day-job</a:t>
            </a:r>
            <a:r>
              <a:rPr lang="en-GB" dirty="0"/>
              <a:t>: Aircraft designer (civil engineer)</a:t>
            </a:r>
          </a:p>
          <a:p>
            <a:pPr lvl="1"/>
            <a:r>
              <a:rPr lang="en-GB" dirty="0">
                <a:solidFill>
                  <a:srgbClr val="E27B26"/>
                </a:solidFill>
              </a:rPr>
              <a:t>World's first programmable computer</a:t>
            </a:r>
          </a:p>
          <a:p>
            <a:pPr lvl="1"/>
            <a:r>
              <a:rPr lang="en-GB" dirty="0"/>
              <a:t>Several computers used for military calculations</a:t>
            </a:r>
          </a:p>
          <a:p>
            <a:r>
              <a:rPr lang="en-GB" dirty="0"/>
              <a:t>John Atanasoff (Iowa State)</a:t>
            </a:r>
          </a:p>
          <a:p>
            <a:pPr lvl="1"/>
            <a:r>
              <a:rPr lang="en-GB" b="1" dirty="0"/>
              <a:t>Day-job</a:t>
            </a:r>
            <a:r>
              <a:rPr lang="en-GB" dirty="0"/>
              <a:t>: Physics professor</a:t>
            </a:r>
          </a:p>
          <a:p>
            <a:pPr lvl="1"/>
            <a:r>
              <a:rPr lang="en-GB" dirty="0"/>
              <a:t>Built the ABC (Atanasoff-Berry Computer)</a:t>
            </a:r>
          </a:p>
          <a:p>
            <a:pPr lvl="2"/>
            <a:r>
              <a:rPr lang="en-GB" dirty="0"/>
              <a:t>solved 30 equations in 30 unknowns</a:t>
            </a:r>
          </a:p>
          <a:p>
            <a:pPr lvl="1"/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A38678-8D98-4F73-8C41-95223409D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984060-7DDC-4243-9FC8-4CE5C9A3C0CD}"/>
              </a:ext>
            </a:extLst>
          </p:cNvPr>
          <p:cNvSpPr/>
          <p:nvPr/>
        </p:nvSpPr>
        <p:spPr>
          <a:xfrm>
            <a:off x="5151965" y="691932"/>
            <a:ext cx="5080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/>
              <a:t>https://computerhistory.org/blog/first-steps-lectures-from-the-dawn-of-computing/</a:t>
            </a:r>
          </a:p>
        </p:txBody>
      </p:sp>
    </p:spTree>
    <p:extLst>
      <p:ext uri="{BB962C8B-B14F-4D97-AF65-F5344CB8AC3E}">
        <p14:creationId xmlns:p14="http://schemas.microsoft.com/office/powerpoint/2010/main" val="161891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6AFFFE-9592-4A98-B7A4-3162F386B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first “modern” computers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D2EFAB-BCEC-4582-9080-B141CD401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71EAD9-F3F7-4712-801C-BE116FD96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80" y="1077440"/>
            <a:ext cx="4495800" cy="32469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375324-AC70-44FB-B678-31E508D0DB65}"/>
              </a:ext>
            </a:extLst>
          </p:cNvPr>
          <p:cNvSpPr/>
          <p:nvPr/>
        </p:nvSpPr>
        <p:spPr>
          <a:xfrm>
            <a:off x="3255945" y="4311862"/>
            <a:ext cx="1764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U. S. Army Photo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2A88AA-9497-400B-A624-DB338C10D91B}"/>
              </a:ext>
            </a:extLst>
          </p:cNvPr>
          <p:cNvSpPr txBox="1">
            <a:spLocks/>
          </p:cNvSpPr>
          <p:nvPr/>
        </p:nvSpPr>
        <p:spPr>
          <a:xfrm>
            <a:off x="5159141" y="999067"/>
            <a:ext cx="4755328" cy="4148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190492" indent="-190492" defTabSz="761970">
              <a:lnSpc>
                <a:spcPct val="90000"/>
              </a:lnSpc>
              <a:spcBef>
                <a:spcPts val="833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333" b="1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lvl="1" indent="-171450" defTabSz="761970">
              <a:lnSpc>
                <a:spcPct val="90000"/>
              </a:lnSpc>
              <a:spcBef>
                <a:spcPts val="417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0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52462" lvl="2" indent="-190492" defTabSz="761970">
              <a:lnSpc>
                <a:spcPct val="90000"/>
              </a:lnSpc>
              <a:spcBef>
                <a:spcPts val="417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667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33447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71443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09541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6pPr>
            <a:lvl7pPr marL="247640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7pPr>
            <a:lvl8pPr marL="285738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8pPr>
            <a:lvl9pPr marL="3238370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r>
              <a:rPr lang="pt-BR" dirty="0"/>
              <a:t>1946 – ENIAC </a:t>
            </a:r>
          </a:p>
          <a:p>
            <a:pPr lvl="1"/>
            <a:r>
              <a:rPr lang="pt-BR" dirty="0"/>
              <a:t>University of Pennsylvania</a:t>
            </a:r>
          </a:p>
          <a:p>
            <a:pPr lvl="1"/>
            <a:r>
              <a:rPr lang="pt-BR" dirty="0"/>
              <a:t>Developed during WWII to calculate balistic missile trajectories</a:t>
            </a:r>
          </a:p>
          <a:p>
            <a:pPr lvl="1"/>
            <a:r>
              <a:rPr lang="en-GB" dirty="0"/>
              <a:t>Designed by :</a:t>
            </a:r>
          </a:p>
          <a:p>
            <a:pPr lvl="2"/>
            <a:r>
              <a:rPr lang="en-GB" dirty="0"/>
              <a:t>John Mauchly </a:t>
            </a:r>
          </a:p>
          <a:p>
            <a:pPr lvl="2"/>
            <a:r>
              <a:rPr lang="en-GB" dirty="0"/>
              <a:t>J. Presper Eckert</a:t>
            </a:r>
          </a:p>
          <a:p>
            <a:pPr lvl="1"/>
            <a:r>
              <a:rPr lang="en-GB" dirty="0"/>
              <a:t>Joined by a huge team!</a:t>
            </a:r>
          </a:p>
          <a:p>
            <a:pPr lvl="1"/>
            <a:r>
              <a:rPr lang="en-GB" dirty="0"/>
              <a:t>Modular and reconfigurable</a:t>
            </a:r>
          </a:p>
          <a:p>
            <a:pPr lvl="2"/>
            <a:r>
              <a:rPr lang="en-GB" dirty="0"/>
              <a:t>Flipping switches and connecting cables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297914DE-6D28-4FFE-B33A-E34FC9A311BA}"/>
              </a:ext>
            </a:extLst>
          </p:cNvPr>
          <p:cNvSpPr txBox="1">
            <a:spLocks/>
          </p:cNvSpPr>
          <p:nvPr/>
        </p:nvSpPr>
        <p:spPr>
          <a:xfrm>
            <a:off x="0" y="348126"/>
            <a:ext cx="10011305" cy="4148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190492" indent="-190492" defTabSz="761970">
              <a:lnSpc>
                <a:spcPct val="90000"/>
              </a:lnSpc>
              <a:spcBef>
                <a:spcPts val="833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333" b="1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lvl="1" indent="-171450" defTabSz="761970">
              <a:lnSpc>
                <a:spcPct val="90000"/>
              </a:lnSpc>
              <a:spcBef>
                <a:spcPts val="417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0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52462" lvl="2" indent="-190492" defTabSz="761970">
              <a:lnSpc>
                <a:spcPct val="90000"/>
              </a:lnSpc>
              <a:spcBef>
                <a:spcPts val="417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667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33447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71443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09541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6pPr>
            <a:lvl7pPr marL="247640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7pPr>
            <a:lvl8pPr marL="285738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8pPr>
            <a:lvl9pPr marL="3238370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pPr marL="0" indent="0">
              <a:buNone/>
            </a:pPr>
            <a:r>
              <a:rPr lang="pt-BR" dirty="0"/>
              <a:t>ENIAC (Electronic Numerical Integrator and Computer) </a:t>
            </a:r>
          </a:p>
        </p:txBody>
      </p:sp>
    </p:spTree>
    <p:extLst>
      <p:ext uri="{BB962C8B-B14F-4D97-AF65-F5344CB8AC3E}">
        <p14:creationId xmlns:p14="http://schemas.microsoft.com/office/powerpoint/2010/main" val="410406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bldLvl="5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17A781-ECA9-4127-8D62-826EE2BA5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ENIAC (Electronic Numerical Integrator and Computer) 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4B0EA6-FF1F-44D5-B77F-B9E65C649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Some numbers:</a:t>
            </a:r>
          </a:p>
          <a:p>
            <a:pPr lvl="1"/>
            <a:r>
              <a:rPr lang="pt-BR" dirty="0"/>
              <a:t>18000 valves (tubes)</a:t>
            </a:r>
          </a:p>
          <a:p>
            <a:pPr lvl="1"/>
            <a:r>
              <a:rPr lang="pt-BR" dirty="0"/>
              <a:t>1500 relays</a:t>
            </a:r>
          </a:p>
          <a:p>
            <a:pPr lvl="1"/>
            <a:r>
              <a:rPr lang="pt-BR" dirty="0"/>
              <a:t>30 tons</a:t>
            </a:r>
          </a:p>
          <a:p>
            <a:pPr lvl="1"/>
            <a:r>
              <a:rPr lang="pt-BR" dirty="0"/>
              <a:t>175 kW</a:t>
            </a:r>
          </a:p>
          <a:p>
            <a:pPr lvl="1"/>
            <a:r>
              <a:rPr lang="pt-BR" dirty="0"/>
              <a:t>5000 additions / s</a:t>
            </a:r>
          </a:p>
          <a:p>
            <a:pPr lvl="1"/>
            <a:r>
              <a:rPr lang="pt-BR" dirty="0"/>
              <a:t>357 multiplications / s</a:t>
            </a:r>
          </a:p>
          <a:p>
            <a:pPr lvl="1"/>
            <a:r>
              <a:rPr lang="pt-BR" dirty="0"/>
              <a:t>40 divisions / s</a:t>
            </a:r>
          </a:p>
          <a:p>
            <a:pPr lvl="1"/>
            <a:r>
              <a:rPr lang="pt-BR" dirty="0"/>
              <a:t>Programs "hardwired"</a:t>
            </a:r>
            <a:endParaRPr lang="en-GB" dirty="0"/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66CCC4-8D6F-450D-9873-DA6A549D1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7" descr="Two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43A562FA-7A06-4EF7-8962-67CD44F58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560" y="847725"/>
            <a:ext cx="6096000" cy="40195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E86240C-9A4D-4548-98C3-510D0715B969}"/>
              </a:ext>
            </a:extLst>
          </p:cNvPr>
          <p:cNvSpPr/>
          <p:nvPr/>
        </p:nvSpPr>
        <p:spPr>
          <a:xfrm>
            <a:off x="8000665" y="4822706"/>
            <a:ext cx="1764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U. S. Army Photo</a:t>
            </a:r>
          </a:p>
        </p:txBody>
      </p:sp>
    </p:spTree>
    <p:extLst>
      <p:ext uri="{BB962C8B-B14F-4D97-AF65-F5344CB8AC3E}">
        <p14:creationId xmlns:p14="http://schemas.microsoft.com/office/powerpoint/2010/main" val="3609303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6AFFFE-9592-4A98-B7A4-3162F386B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first “modern” computers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D2EFAB-BCEC-4582-9080-B141CD401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375324-AC70-44FB-B678-31E508D0DB65}"/>
              </a:ext>
            </a:extLst>
          </p:cNvPr>
          <p:cNvSpPr/>
          <p:nvPr/>
        </p:nvSpPr>
        <p:spPr>
          <a:xfrm>
            <a:off x="2085839" y="4931033"/>
            <a:ext cx="1764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U. S. Army Photo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2A88AA-9497-400B-A624-DB338C10D91B}"/>
              </a:ext>
            </a:extLst>
          </p:cNvPr>
          <p:cNvSpPr txBox="1">
            <a:spLocks/>
          </p:cNvSpPr>
          <p:nvPr/>
        </p:nvSpPr>
        <p:spPr>
          <a:xfrm>
            <a:off x="4090737" y="999067"/>
            <a:ext cx="5823732" cy="4148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190492" indent="-190492" defTabSz="761970">
              <a:lnSpc>
                <a:spcPct val="90000"/>
              </a:lnSpc>
              <a:spcBef>
                <a:spcPts val="833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333" b="1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lvl="1" indent="-171450" defTabSz="761970">
              <a:lnSpc>
                <a:spcPct val="90000"/>
              </a:lnSpc>
              <a:spcBef>
                <a:spcPts val="417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0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52462" lvl="2" indent="-190492" defTabSz="761970">
              <a:lnSpc>
                <a:spcPct val="90000"/>
              </a:lnSpc>
              <a:spcBef>
                <a:spcPts val="417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667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33447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71443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09541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6pPr>
            <a:lvl7pPr marL="247640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7pPr>
            <a:lvl8pPr marL="285738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8pPr>
            <a:lvl9pPr marL="3238370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r>
              <a:rPr lang="pt-BR" dirty="0"/>
              <a:t>1947 – EDVAC </a:t>
            </a:r>
          </a:p>
          <a:p>
            <a:pPr lvl="1"/>
            <a:r>
              <a:rPr lang="pt-BR" dirty="0"/>
              <a:t>University of Pennsylvania</a:t>
            </a:r>
          </a:p>
          <a:p>
            <a:pPr lvl="1"/>
            <a:r>
              <a:rPr lang="pt-BR" dirty="0"/>
              <a:t>The ENIAC team joined by John Von Neumann</a:t>
            </a:r>
          </a:p>
          <a:p>
            <a:pPr lvl="1"/>
            <a:r>
              <a:rPr lang="pt-BR" dirty="0"/>
              <a:t>A computer with a new concept:</a:t>
            </a:r>
          </a:p>
          <a:p>
            <a:pPr lvl="2"/>
            <a:r>
              <a:rPr lang="pt-BR" dirty="0"/>
              <a:t>"Memory Stored Program" – same as data</a:t>
            </a:r>
          </a:p>
          <a:p>
            <a:pPr lvl="1"/>
            <a:r>
              <a:rPr lang="pt-BR" dirty="0"/>
              <a:t>Became operational in 1951</a:t>
            </a:r>
          </a:p>
          <a:p>
            <a:pPr lvl="2"/>
            <a:endParaRPr lang="en-GB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297914DE-6D28-4FFE-B33A-E34FC9A311BA}"/>
              </a:ext>
            </a:extLst>
          </p:cNvPr>
          <p:cNvSpPr txBox="1">
            <a:spLocks/>
          </p:cNvSpPr>
          <p:nvPr/>
        </p:nvSpPr>
        <p:spPr>
          <a:xfrm>
            <a:off x="0" y="348126"/>
            <a:ext cx="10011305" cy="4148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190492" indent="-190492" defTabSz="761970">
              <a:lnSpc>
                <a:spcPct val="90000"/>
              </a:lnSpc>
              <a:spcBef>
                <a:spcPts val="833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333" b="1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lvl="1" indent="-171450" defTabSz="761970">
              <a:lnSpc>
                <a:spcPct val="90000"/>
              </a:lnSpc>
              <a:spcBef>
                <a:spcPts val="417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0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52462" lvl="2" indent="-190492" defTabSz="761970">
              <a:lnSpc>
                <a:spcPct val="90000"/>
              </a:lnSpc>
              <a:spcBef>
                <a:spcPts val="417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667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33447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71443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09541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6pPr>
            <a:lvl7pPr marL="247640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7pPr>
            <a:lvl8pPr marL="285738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8pPr>
            <a:lvl9pPr marL="3238370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pPr marL="0" indent="0">
              <a:buNone/>
            </a:pPr>
            <a:r>
              <a:rPr lang="pt-BR" dirty="0"/>
              <a:t>EDVAC (Electronic Discrete Variable Automatic Computer)</a:t>
            </a:r>
          </a:p>
        </p:txBody>
      </p:sp>
      <p:pic>
        <p:nvPicPr>
          <p:cNvPr id="4" name="Picture 3" descr="A person standing at a train station&#10;&#10;Description automatically generated">
            <a:extLst>
              <a:ext uri="{FF2B5EF4-FFF2-40B4-BE49-F238E27FC236}">
                <a16:creationId xmlns:a16="http://schemas.microsoft.com/office/drawing/2014/main" id="{EA03C72B-8C88-42FE-8D25-64B171FC0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0" y="783967"/>
            <a:ext cx="3211675" cy="4167149"/>
          </a:xfrm>
          <a:prstGeom prst="rect">
            <a:avLst/>
          </a:prstGeom>
        </p:spPr>
      </p:pic>
      <p:pic>
        <p:nvPicPr>
          <p:cNvPr id="11" name="Picture 10" descr="A picture containing sport&#10;&#10;Description automatically generated">
            <a:extLst>
              <a:ext uri="{FF2B5EF4-FFF2-40B4-BE49-F238E27FC236}">
                <a16:creationId xmlns:a16="http://schemas.microsoft.com/office/drawing/2014/main" id="{CE1EBE8A-C1ED-4AE1-89D2-D148D8791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-371" r="20000" b="30741"/>
          <a:stretch/>
        </p:blipFill>
        <p:spPr>
          <a:xfrm>
            <a:off x="9000069" y="2139585"/>
            <a:ext cx="914400" cy="56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4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6AFFFE-9592-4A98-B7A4-3162F386B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first “modern” computers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D2EFAB-BCEC-4582-9080-B141CD401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2A88AA-9497-400B-A624-DB338C10D91B}"/>
              </a:ext>
            </a:extLst>
          </p:cNvPr>
          <p:cNvSpPr txBox="1">
            <a:spLocks/>
          </p:cNvSpPr>
          <p:nvPr/>
        </p:nvSpPr>
        <p:spPr>
          <a:xfrm>
            <a:off x="4090737" y="999067"/>
            <a:ext cx="5823732" cy="4148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190492" indent="-190492" defTabSz="761970">
              <a:lnSpc>
                <a:spcPct val="90000"/>
              </a:lnSpc>
              <a:spcBef>
                <a:spcPts val="833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333" b="1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lvl="1" indent="-171450" defTabSz="761970">
              <a:lnSpc>
                <a:spcPct val="90000"/>
              </a:lnSpc>
              <a:spcBef>
                <a:spcPts val="417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0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52462" lvl="2" indent="-190492" defTabSz="761970">
              <a:lnSpc>
                <a:spcPct val="90000"/>
              </a:lnSpc>
              <a:spcBef>
                <a:spcPts val="417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667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33447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71443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09541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6pPr>
            <a:lvl7pPr marL="247640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7pPr>
            <a:lvl8pPr marL="285738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8pPr>
            <a:lvl9pPr marL="3238370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r>
              <a:rPr lang="pt-BR" dirty="0"/>
              <a:t>1949 – EDSAC </a:t>
            </a:r>
          </a:p>
          <a:p>
            <a:pPr lvl="1"/>
            <a:r>
              <a:rPr lang="pt-BR" dirty="0"/>
              <a:t>Cambridge University </a:t>
            </a:r>
          </a:p>
          <a:p>
            <a:pPr lvl="1"/>
            <a:r>
              <a:rPr lang="pt-BR" dirty="0"/>
              <a:t>Designed by Maurice Wilkes </a:t>
            </a:r>
          </a:p>
          <a:p>
            <a:pPr lvl="1"/>
            <a:r>
              <a:rPr lang="pt-BR" dirty="0"/>
              <a:t>Based on the first EDVAC draft</a:t>
            </a:r>
          </a:p>
          <a:p>
            <a:pPr lvl="2"/>
            <a:r>
              <a:rPr lang="en-GB" i="0" dirty="0"/>
              <a:t>Not to be better, but to be used!</a:t>
            </a:r>
          </a:p>
          <a:p>
            <a:pPr lvl="3"/>
            <a:r>
              <a:rPr lang="en-GB" dirty="0"/>
              <a:t>accessible and practical vs. push technology</a:t>
            </a:r>
            <a:endParaRPr lang="en-GB" i="0" dirty="0"/>
          </a:p>
          <a:p>
            <a:pPr lvl="2"/>
            <a:r>
              <a:rPr lang="en-GB" i="0" dirty="0"/>
              <a:t>Was completed before the EDVAC!</a:t>
            </a:r>
          </a:p>
          <a:p>
            <a:pPr lvl="1"/>
            <a:r>
              <a:rPr lang="en-GB" i="0" dirty="0"/>
              <a:t>Used for scientific research</a:t>
            </a:r>
          </a:p>
          <a:p>
            <a:pPr lvl="2"/>
            <a:r>
              <a:rPr lang="en-GB" i="0" dirty="0"/>
              <a:t>Chemistry, Medicine, Physics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297914DE-6D28-4FFE-B33A-E34FC9A311BA}"/>
              </a:ext>
            </a:extLst>
          </p:cNvPr>
          <p:cNvSpPr txBox="1">
            <a:spLocks/>
          </p:cNvSpPr>
          <p:nvPr/>
        </p:nvSpPr>
        <p:spPr>
          <a:xfrm>
            <a:off x="0" y="348126"/>
            <a:ext cx="10011305" cy="4148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190492" indent="-190492" defTabSz="761970">
              <a:lnSpc>
                <a:spcPct val="90000"/>
              </a:lnSpc>
              <a:spcBef>
                <a:spcPts val="833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333" b="1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lvl="1" indent="-171450" defTabSz="761970">
              <a:lnSpc>
                <a:spcPct val="90000"/>
              </a:lnSpc>
              <a:spcBef>
                <a:spcPts val="417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0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52462" lvl="2" indent="-190492" defTabSz="761970">
              <a:lnSpc>
                <a:spcPct val="90000"/>
              </a:lnSpc>
              <a:spcBef>
                <a:spcPts val="417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667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33447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71443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09541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6pPr>
            <a:lvl7pPr marL="247640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7pPr>
            <a:lvl8pPr marL="285738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8pPr>
            <a:lvl9pPr marL="3238370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pPr marL="0" indent="0">
              <a:buNone/>
            </a:pPr>
            <a:r>
              <a:rPr lang="pt-BR" dirty="0"/>
              <a:t>EDSAC (Electronic Delay Storage Automatic Calculator)</a:t>
            </a:r>
          </a:p>
        </p:txBody>
      </p:sp>
      <p:pic>
        <p:nvPicPr>
          <p:cNvPr id="12" name="Picture 11" descr="A store front at day&#10;&#10;Description automatically generated">
            <a:extLst>
              <a:ext uri="{FF2B5EF4-FFF2-40B4-BE49-F238E27FC236}">
                <a16:creationId xmlns:a16="http://schemas.microsoft.com/office/drawing/2014/main" id="{15424F50-B9AD-440E-A5DD-B556AD863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1" y="1393199"/>
            <a:ext cx="3944842" cy="27745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6AAF08D-98DD-4152-A1F7-30034BADEFD3}"/>
              </a:ext>
            </a:extLst>
          </p:cNvPr>
          <p:cNvSpPr/>
          <p:nvPr/>
        </p:nvSpPr>
        <p:spPr>
          <a:xfrm>
            <a:off x="6418640" y="5270001"/>
            <a:ext cx="3040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https://www.tnmoc.org/edsac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9527C3-529E-4E5E-9CF3-ED7745D7457E}"/>
              </a:ext>
            </a:extLst>
          </p:cNvPr>
          <p:cNvSpPr/>
          <p:nvPr/>
        </p:nvSpPr>
        <p:spPr>
          <a:xfrm>
            <a:off x="148695" y="4066865"/>
            <a:ext cx="3630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https://en.wikipedia.org/wiki/EDSAC</a:t>
            </a:r>
          </a:p>
        </p:txBody>
      </p:sp>
    </p:spTree>
    <p:extLst>
      <p:ext uri="{BB962C8B-B14F-4D97-AF65-F5344CB8AC3E}">
        <p14:creationId xmlns:p14="http://schemas.microsoft.com/office/powerpoint/2010/main" val="354884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bldLvl="5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6AFFFE-9592-4A98-B7A4-3162F386B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first “modern” computers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D2EFAB-BCEC-4582-9080-B141CD401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2A88AA-9497-400B-A624-DB338C10D91B}"/>
              </a:ext>
            </a:extLst>
          </p:cNvPr>
          <p:cNvSpPr txBox="1">
            <a:spLocks/>
          </p:cNvSpPr>
          <p:nvPr/>
        </p:nvSpPr>
        <p:spPr>
          <a:xfrm>
            <a:off x="4090737" y="999067"/>
            <a:ext cx="5823732" cy="4148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190492" indent="-190492" defTabSz="761970">
              <a:lnSpc>
                <a:spcPct val="90000"/>
              </a:lnSpc>
              <a:spcBef>
                <a:spcPts val="833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333" b="1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lvl="1" indent="-171450" defTabSz="761970">
              <a:lnSpc>
                <a:spcPct val="90000"/>
              </a:lnSpc>
              <a:spcBef>
                <a:spcPts val="417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0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52462" lvl="2" indent="-190492" defTabSz="761970">
              <a:lnSpc>
                <a:spcPct val="90000"/>
              </a:lnSpc>
              <a:spcBef>
                <a:spcPts val="417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667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33447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71443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09541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6pPr>
            <a:lvl7pPr marL="247640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7pPr>
            <a:lvl8pPr marL="285738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8pPr>
            <a:lvl9pPr marL="3238370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r>
              <a:rPr lang="pt-BR" dirty="0"/>
              <a:t>1951 – UNIVAC</a:t>
            </a:r>
          </a:p>
          <a:p>
            <a:pPr lvl="1"/>
            <a:r>
              <a:rPr lang="pt-BR" dirty="0"/>
              <a:t>First commercial computer!</a:t>
            </a:r>
          </a:p>
          <a:p>
            <a:pPr lvl="2"/>
            <a:r>
              <a:rPr lang="pt-BR" dirty="0"/>
              <a:t>Sold 46! Units</a:t>
            </a:r>
          </a:p>
          <a:p>
            <a:pPr lvl="2"/>
            <a:r>
              <a:rPr lang="en-GB" dirty="0"/>
              <a:t>Used to predict the 1952 presidential election</a:t>
            </a:r>
          </a:p>
          <a:p>
            <a:pPr lvl="1"/>
            <a:r>
              <a:rPr lang="en-GB" dirty="0"/>
              <a:t>Used MERCURY!! memory (as did the E</a:t>
            </a:r>
            <a:r>
              <a:rPr lang="en-GB" dirty="0">
                <a:solidFill>
                  <a:srgbClr val="FF0000"/>
                </a:solidFill>
              </a:rPr>
              <a:t>DS</a:t>
            </a:r>
            <a:r>
              <a:rPr lang="en-GB" dirty="0"/>
              <a:t>AC)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297914DE-6D28-4FFE-B33A-E34FC9A311BA}"/>
              </a:ext>
            </a:extLst>
          </p:cNvPr>
          <p:cNvSpPr txBox="1">
            <a:spLocks/>
          </p:cNvSpPr>
          <p:nvPr/>
        </p:nvSpPr>
        <p:spPr>
          <a:xfrm>
            <a:off x="0" y="348126"/>
            <a:ext cx="10011305" cy="4148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190492" indent="-190492" defTabSz="761970">
              <a:lnSpc>
                <a:spcPct val="90000"/>
              </a:lnSpc>
              <a:spcBef>
                <a:spcPts val="833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333" b="1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lvl="1" indent="-171450" defTabSz="761970">
              <a:lnSpc>
                <a:spcPct val="90000"/>
              </a:lnSpc>
              <a:spcBef>
                <a:spcPts val="417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0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52462" lvl="2" indent="-190492" defTabSz="761970">
              <a:lnSpc>
                <a:spcPct val="90000"/>
              </a:lnSpc>
              <a:spcBef>
                <a:spcPts val="417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667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33447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71443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09541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6pPr>
            <a:lvl7pPr marL="247640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7pPr>
            <a:lvl8pPr marL="285738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8pPr>
            <a:lvl9pPr marL="3238370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pPr marL="0" indent="0">
              <a:buNone/>
            </a:pPr>
            <a:r>
              <a:rPr lang="pt-BR" dirty="0"/>
              <a:t>UNIVAC (</a:t>
            </a:r>
            <a:r>
              <a:rPr lang="en-GB" dirty="0"/>
              <a:t>Universal Automatic Computer</a:t>
            </a:r>
            <a:r>
              <a:rPr lang="pt-BR" dirty="0"/>
              <a:t>)</a:t>
            </a: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69ED8B44-87E3-403B-A8BD-B1826529E347}"/>
              </a:ext>
            </a:extLst>
          </p:cNvPr>
          <p:cNvSpPr/>
          <p:nvPr/>
        </p:nvSpPr>
        <p:spPr>
          <a:xfrm>
            <a:off x="8504769" y="2936329"/>
            <a:ext cx="1409700" cy="841214"/>
          </a:xfrm>
          <a:prstGeom prst="cloudCallout">
            <a:avLst>
              <a:gd name="adj1" fmla="val -15756"/>
              <a:gd name="adj2" fmla="val -850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Delay Storage</a:t>
            </a:r>
          </a:p>
        </p:txBody>
      </p:sp>
      <p:pic>
        <p:nvPicPr>
          <p:cNvPr id="14" name="Picture 13" descr="A circuit board&#10;&#10;Description automatically generated">
            <a:extLst>
              <a:ext uri="{FF2B5EF4-FFF2-40B4-BE49-F238E27FC236}">
                <a16:creationId xmlns:a16="http://schemas.microsoft.com/office/drawing/2014/main" id="{C4174519-3FCD-4BBE-9CFB-BB8739029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383" y="2863743"/>
            <a:ext cx="3984036" cy="195825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43BED32-2025-450D-8657-50AFE5A754F9}"/>
              </a:ext>
            </a:extLst>
          </p:cNvPr>
          <p:cNvSpPr/>
          <p:nvPr/>
        </p:nvSpPr>
        <p:spPr>
          <a:xfrm>
            <a:off x="4306161" y="4756207"/>
            <a:ext cx="4903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https://en.wikipedia.org/wiki/Delay_line_memory</a:t>
            </a:r>
          </a:p>
        </p:txBody>
      </p:sp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B5F1AAD8-D941-4922-AE06-8D470C3AE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62" y="1352550"/>
            <a:ext cx="38100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6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bldLvl="5"/>
      <p:bldP spid="11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7E633-74C6-4CE1-B0D1-11F8A573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Then came the transistor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F0CB7C-4BE7-47C4-B4FC-1A3191072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Picture 3" descr="A picture containing building, stone&#10;&#10;Description automatically generated">
            <a:extLst>
              <a:ext uri="{FF2B5EF4-FFF2-40B4-BE49-F238E27FC236}">
                <a16:creationId xmlns:a16="http://schemas.microsoft.com/office/drawing/2014/main" id="{BC70B770-F8D1-4E73-8341-CB97297DD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621" y="644892"/>
            <a:ext cx="5014628" cy="3760971"/>
          </a:xfrm>
          <a:prstGeom prst="rect">
            <a:avLst/>
          </a:prstGeom>
        </p:spPr>
      </p:pic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3EBFBE0-4741-4078-A3CD-62257DB0E1D5}"/>
              </a:ext>
            </a:extLst>
          </p:cNvPr>
          <p:cNvSpPr txBox="1">
            <a:spLocks/>
          </p:cNvSpPr>
          <p:nvPr/>
        </p:nvSpPr>
        <p:spPr>
          <a:xfrm>
            <a:off x="5734114" y="644892"/>
            <a:ext cx="3976265" cy="3218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190492" indent="-190492" defTabSz="761970">
              <a:lnSpc>
                <a:spcPct val="90000"/>
              </a:lnSpc>
              <a:spcBef>
                <a:spcPts val="833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333" b="1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lvl="1" indent="-171450" defTabSz="761970">
              <a:lnSpc>
                <a:spcPct val="90000"/>
              </a:lnSpc>
              <a:spcBef>
                <a:spcPts val="417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0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52462" lvl="2" indent="-190492" defTabSz="761970">
              <a:lnSpc>
                <a:spcPct val="90000"/>
              </a:lnSpc>
              <a:spcBef>
                <a:spcPts val="417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667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33447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71443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09541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6pPr>
            <a:lvl7pPr marL="247640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7pPr>
            <a:lvl8pPr marL="285738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8pPr>
            <a:lvl9pPr marL="3238370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r>
              <a:rPr lang="en-GB" dirty="0"/>
              <a:t>The symbol for a transistor</a:t>
            </a:r>
          </a:p>
          <a:p>
            <a:pPr lvl="1"/>
            <a:r>
              <a:rPr lang="en-GB" dirty="0"/>
              <a:t>Photo taken in the university where I did my masters</a:t>
            </a:r>
          </a:p>
          <a:p>
            <a:r>
              <a:rPr lang="en-GB" dirty="0"/>
              <a:t>They were tiny</a:t>
            </a:r>
          </a:p>
          <a:p>
            <a:pPr lvl="1"/>
            <a:r>
              <a:rPr lang="en-GB" dirty="0"/>
              <a:t>Didn’t get HOT!</a:t>
            </a:r>
          </a:p>
          <a:p>
            <a:pPr lvl="1"/>
            <a:r>
              <a:rPr lang="en-GB" dirty="0"/>
              <a:t>Didn’t break as often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5E1436-4D25-48EC-946E-F29210120462}"/>
              </a:ext>
            </a:extLst>
          </p:cNvPr>
          <p:cNvSpPr/>
          <p:nvPr/>
        </p:nvSpPr>
        <p:spPr>
          <a:xfrm>
            <a:off x="449621" y="4405863"/>
            <a:ext cx="3928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https://en.wikipedia.org/wiki/Transistor</a:t>
            </a:r>
          </a:p>
        </p:txBody>
      </p:sp>
      <p:pic>
        <p:nvPicPr>
          <p:cNvPr id="7" name="Picture 6" descr="A picture containing electronics, tube, indoor, blender&#10;&#10;Description automatically generated">
            <a:extLst>
              <a:ext uri="{FF2B5EF4-FFF2-40B4-BE49-F238E27FC236}">
                <a16:creationId xmlns:a16="http://schemas.microsoft.com/office/drawing/2014/main" id="{3034DA98-BD4E-4206-82C9-095ED55AA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93" y="3092720"/>
            <a:ext cx="1036320" cy="2176272"/>
          </a:xfrm>
          <a:prstGeom prst="rect">
            <a:avLst/>
          </a:prstGeom>
        </p:spPr>
      </p:pic>
      <p:pic>
        <p:nvPicPr>
          <p:cNvPr id="9" name="Picture 8" descr="A circuit board&#10;&#10;Description automatically generated">
            <a:extLst>
              <a:ext uri="{FF2B5EF4-FFF2-40B4-BE49-F238E27FC236}">
                <a16:creationId xmlns:a16="http://schemas.microsoft.com/office/drawing/2014/main" id="{2014BB95-E694-4F9C-9C09-BA4A9EB1D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280" y="3871822"/>
            <a:ext cx="1121425" cy="618066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8FB1D958-4CBD-413C-823D-2CDD658B1B00}"/>
              </a:ext>
            </a:extLst>
          </p:cNvPr>
          <p:cNvSpPr/>
          <p:nvPr/>
        </p:nvSpPr>
        <p:spPr>
          <a:xfrm>
            <a:off x="7131630" y="3871822"/>
            <a:ext cx="770466" cy="618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Image result for transistor">
            <a:extLst>
              <a:ext uri="{FF2B5EF4-FFF2-40B4-BE49-F238E27FC236}">
                <a16:creationId xmlns:a16="http://schemas.microsoft.com/office/drawing/2014/main" id="{87819D1C-4ACA-473B-9601-5F49CA61E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280" y="3476142"/>
            <a:ext cx="1409426" cy="140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27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5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4C5E7-BF3A-4C05-B30B-037A308840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Where do they come from?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43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7E633-74C6-4CE1-B0D1-11F8A5734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Then came the Integrated circuit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F0CB7C-4BE7-47C4-B4FC-1A3191072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3EBFBE0-4741-4078-A3CD-62257DB0E1D5}"/>
              </a:ext>
            </a:extLst>
          </p:cNvPr>
          <p:cNvSpPr txBox="1">
            <a:spLocks/>
          </p:cNvSpPr>
          <p:nvPr/>
        </p:nvSpPr>
        <p:spPr>
          <a:xfrm>
            <a:off x="5390506" y="1814250"/>
            <a:ext cx="4319874" cy="2048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190492" indent="-190492" defTabSz="761970">
              <a:lnSpc>
                <a:spcPct val="90000"/>
              </a:lnSpc>
              <a:spcBef>
                <a:spcPts val="833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333" b="1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lvl="1" indent="-171450" defTabSz="761970">
              <a:lnSpc>
                <a:spcPct val="90000"/>
              </a:lnSpc>
              <a:spcBef>
                <a:spcPts val="417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0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52462" lvl="2" indent="-190492" defTabSz="761970">
              <a:lnSpc>
                <a:spcPct val="90000"/>
              </a:lnSpc>
              <a:spcBef>
                <a:spcPts val="417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667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33447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71443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09541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6pPr>
            <a:lvl7pPr marL="247640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7pPr>
            <a:lvl8pPr marL="285738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8pPr>
            <a:lvl9pPr marL="3238370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r>
              <a:rPr lang="en-GB" dirty="0"/>
              <a:t>Things became </a:t>
            </a:r>
            <a:r>
              <a:rPr lang="en-GB" sz="1400" dirty="0"/>
              <a:t>tiny</a:t>
            </a:r>
          </a:p>
          <a:p>
            <a:pPr lvl="1"/>
            <a:r>
              <a:rPr lang="en-GB" dirty="0"/>
              <a:t>More transistors could be fitted</a:t>
            </a:r>
          </a:p>
          <a:p>
            <a:pPr lvl="1"/>
            <a:r>
              <a:rPr lang="en-GB" dirty="0"/>
              <a:t>Cheaper circuits</a:t>
            </a:r>
          </a:p>
          <a:p>
            <a:pPr lvl="1"/>
            <a:r>
              <a:rPr lang="en-GB" dirty="0"/>
              <a:t>More affordable</a:t>
            </a:r>
          </a:p>
          <a:p>
            <a:pPr lvl="1"/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51ABFD-A1B3-4951-A087-51EDF9D67253}"/>
              </a:ext>
            </a:extLst>
          </p:cNvPr>
          <p:cNvGrpSpPr/>
          <p:nvPr/>
        </p:nvGrpSpPr>
        <p:grpSpPr>
          <a:xfrm>
            <a:off x="170222" y="1388774"/>
            <a:ext cx="5128808" cy="2474322"/>
            <a:chOff x="449622" y="2354144"/>
            <a:chExt cx="5128808" cy="2474322"/>
          </a:xfrm>
        </p:grpSpPr>
        <p:pic>
          <p:nvPicPr>
            <p:cNvPr id="1026" name="Picture 2" descr="Image result for transistor">
              <a:extLst>
                <a:ext uri="{FF2B5EF4-FFF2-40B4-BE49-F238E27FC236}">
                  <a16:creationId xmlns:a16="http://schemas.microsoft.com/office/drawing/2014/main" id="{87819D1C-4ACA-473B-9601-5F49CA61E5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335" y="3099331"/>
              <a:ext cx="1409426" cy="1409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3521E55-1392-49D8-8824-87ECF8D87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9030" y="2779622"/>
              <a:ext cx="2819400" cy="2048844"/>
            </a:xfrm>
            <a:prstGeom prst="rect">
              <a:avLst/>
            </a:prstGeom>
          </p:spPr>
        </p:pic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A90DF31D-5DD1-4A22-880A-FB4F6013E0C8}"/>
                </a:ext>
              </a:extLst>
            </p:cNvPr>
            <p:cNvSpPr/>
            <p:nvPr/>
          </p:nvSpPr>
          <p:spPr>
            <a:xfrm>
              <a:off x="1951353" y="3495011"/>
              <a:ext cx="770466" cy="61806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Content Placeholder 6">
              <a:extLst>
                <a:ext uri="{FF2B5EF4-FFF2-40B4-BE49-F238E27FC236}">
                  <a16:creationId xmlns:a16="http://schemas.microsoft.com/office/drawing/2014/main" id="{85C26B0F-445A-4DE0-B004-2913D2A27A4B}"/>
                </a:ext>
              </a:extLst>
            </p:cNvPr>
            <p:cNvSpPr txBox="1">
              <a:spLocks/>
            </p:cNvSpPr>
            <p:nvPr/>
          </p:nvSpPr>
          <p:spPr>
            <a:xfrm>
              <a:off x="449622" y="2354144"/>
              <a:ext cx="3976265" cy="14094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defPPr>
                <a:defRPr lang="en-US"/>
              </a:defPPr>
              <a:lvl1pPr marL="190492" indent="-190492" defTabSz="761970">
                <a:lnSpc>
                  <a:spcPct val="90000"/>
                </a:lnSpc>
                <a:spcBef>
                  <a:spcPts val="833"/>
                </a:spcBef>
                <a:buClr>
                  <a:schemeClr val="accent1">
                    <a:lumMod val="75000"/>
                  </a:schemeClr>
                </a:buClr>
                <a:buFont typeface="Arial" panose="020B0604020202020204" pitchFamily="34" charset="0"/>
                <a:buChar char="•"/>
                <a:defRPr sz="2333" b="1">
                  <a:latin typeface="Lato Semibold" panose="020F0502020204030203" pitchFamily="34" charset="0"/>
                  <a:ea typeface="Lato Semibold" panose="020F0502020204030203" pitchFamily="34" charset="0"/>
                  <a:cs typeface="Lato Semibold" panose="020F0502020204030203" pitchFamily="34" charset="0"/>
                </a:defRPr>
              </a:lvl1pPr>
              <a:lvl2pPr marL="514350" lvl="1" indent="-171450" defTabSz="761970">
                <a:lnSpc>
                  <a:spcPct val="90000"/>
                </a:lnSpc>
                <a:spcBef>
                  <a:spcPts val="417"/>
                </a:spcBef>
                <a:buClr>
                  <a:schemeClr val="accent1">
                    <a:lumMod val="75000"/>
                  </a:schemeClr>
                </a:buClr>
                <a:buFont typeface="Wingdings" panose="05000000000000000000" pitchFamily="2" charset="2"/>
                <a:buChar char="§"/>
                <a:defRPr sz="2000" i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2pPr>
              <a:lvl3pPr marL="952462" lvl="2" indent="-190492" defTabSz="761970">
                <a:lnSpc>
                  <a:spcPct val="90000"/>
                </a:lnSpc>
                <a:spcBef>
                  <a:spcPts val="417"/>
                </a:spcBef>
                <a:buClr>
                  <a:srgbClr val="FF0000"/>
                </a:buClr>
                <a:buFont typeface="Arial" panose="020B0604020202020204" pitchFamily="34" charset="0"/>
                <a:buChar char="•"/>
                <a:defRPr sz="1667" i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3pPr>
              <a:lvl4pPr marL="1333447" indent="-190492" defTabSz="761970">
                <a:lnSpc>
                  <a:spcPct val="90000"/>
                </a:lnSpc>
                <a:spcBef>
                  <a:spcPts val="417"/>
                </a:spcBef>
                <a:buFont typeface="Arial" panose="020B0604020202020204" pitchFamily="34" charset="0"/>
                <a:buChar char="•"/>
                <a:defRPr sz="150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defRPr>
              </a:lvl4pPr>
              <a:lvl5pPr marL="1714431" indent="-190492" defTabSz="761970">
                <a:lnSpc>
                  <a:spcPct val="90000"/>
                </a:lnSpc>
                <a:spcBef>
                  <a:spcPts val="417"/>
                </a:spcBef>
                <a:buFont typeface="Arial" panose="020B0604020202020204" pitchFamily="34" charset="0"/>
                <a:buChar char="•"/>
                <a:defRPr sz="150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defRPr>
              </a:lvl5pPr>
              <a:lvl6pPr marL="2095416" indent="-190492" defTabSz="761970">
                <a:lnSpc>
                  <a:spcPct val="90000"/>
                </a:lnSpc>
                <a:spcBef>
                  <a:spcPts val="417"/>
                </a:spcBef>
                <a:buFont typeface="Arial" panose="020B0604020202020204" pitchFamily="34" charset="0"/>
                <a:buChar char="•"/>
                <a:defRPr sz="1500"/>
              </a:lvl6pPr>
              <a:lvl7pPr marL="2476401" indent="-190492" defTabSz="761970">
                <a:lnSpc>
                  <a:spcPct val="90000"/>
                </a:lnSpc>
                <a:spcBef>
                  <a:spcPts val="417"/>
                </a:spcBef>
                <a:buFont typeface="Arial" panose="020B0604020202020204" pitchFamily="34" charset="0"/>
                <a:buChar char="•"/>
                <a:defRPr sz="1500"/>
              </a:lvl7pPr>
              <a:lvl8pPr marL="2857386" indent="-190492" defTabSz="761970">
                <a:lnSpc>
                  <a:spcPct val="90000"/>
                </a:lnSpc>
                <a:spcBef>
                  <a:spcPts val="417"/>
                </a:spcBef>
                <a:buFont typeface="Arial" panose="020B0604020202020204" pitchFamily="34" charset="0"/>
                <a:buChar char="•"/>
                <a:defRPr sz="1500"/>
              </a:lvl8pPr>
              <a:lvl9pPr marL="3238370" indent="-190492" defTabSz="761970">
                <a:lnSpc>
                  <a:spcPct val="90000"/>
                </a:lnSpc>
                <a:spcBef>
                  <a:spcPts val="417"/>
                </a:spcBef>
                <a:buFont typeface="Arial" panose="020B0604020202020204" pitchFamily="34" charset="0"/>
                <a:buChar char="•"/>
                <a:defRPr sz="1500"/>
              </a:lvl9pPr>
            </a:lstStyle>
            <a:p>
              <a:pPr marL="0" indent="0">
                <a:buNone/>
              </a:pPr>
              <a:r>
                <a:rPr lang="en-GB" dirty="0"/>
                <a:t>2300 of these </a:t>
              </a:r>
              <a:br>
                <a:rPr lang="en-GB" dirty="0"/>
              </a:br>
              <a:r>
                <a:rPr lang="en-GB" dirty="0"/>
                <a:t>in there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9603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2912EA1-5628-4B8A-84ED-795B3755E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Extremely brief story of Intel CPUs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AE9DF92-6845-4814-A495-443997C186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1971 – Intel 4004</a:t>
            </a:r>
          </a:p>
          <a:p>
            <a:pPr lvl="1"/>
            <a:r>
              <a:rPr lang="en-GB" dirty="0"/>
              <a:t>4-bit microprocessor</a:t>
            </a:r>
          </a:p>
          <a:p>
            <a:pPr lvl="1"/>
            <a:r>
              <a:rPr lang="en-GB" dirty="0"/>
              <a:t>with 2300! Transistors</a:t>
            </a:r>
          </a:p>
          <a:p>
            <a:pPr marL="342900" lvl="1" indent="0">
              <a:buNone/>
            </a:pPr>
            <a:endParaRPr lang="en-GB" dirty="0"/>
          </a:p>
          <a:p>
            <a:pPr marL="342900" lvl="1" indent="0">
              <a:buNone/>
            </a:pPr>
            <a:endParaRPr lang="en-GB" dirty="0"/>
          </a:p>
          <a:p>
            <a:r>
              <a:rPr lang="en-GB" dirty="0"/>
              <a:t>2004 – Pentium 4</a:t>
            </a:r>
          </a:p>
          <a:p>
            <a:pPr lvl="1"/>
            <a:r>
              <a:rPr lang="en-GB" dirty="0"/>
              <a:t>x86 32-bit </a:t>
            </a:r>
          </a:p>
          <a:p>
            <a:pPr lvl="1"/>
            <a:r>
              <a:rPr lang="en-GB" dirty="0"/>
              <a:t>125 Million transistors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r>
              <a:rPr lang="en-GB" dirty="0"/>
              <a:t>2017 – </a:t>
            </a:r>
            <a:r>
              <a:rPr lang="en-GB" dirty="0" err="1"/>
              <a:t>Kaby</a:t>
            </a:r>
            <a:r>
              <a:rPr lang="en-GB" dirty="0"/>
              <a:t> Lake</a:t>
            </a:r>
          </a:p>
          <a:p>
            <a:pPr lvl="1"/>
            <a:r>
              <a:rPr lang="en-GB" dirty="0"/>
              <a:t>x86_64 64-bit</a:t>
            </a:r>
          </a:p>
          <a:p>
            <a:pPr lvl="1"/>
            <a:r>
              <a:rPr lang="en-GB" dirty="0"/>
              <a:t>&gt;1000 Million! (undisclosed?)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A38678-8D98-4F73-8C41-95223409D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4EDC8F-93CC-4429-AEE1-850A04E45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00" y="2837810"/>
            <a:ext cx="3292862" cy="2459150"/>
          </a:xfrm>
          <a:prstGeom prst="rect">
            <a:avLst/>
          </a:prstGeom>
        </p:spPr>
      </p:pic>
      <p:pic>
        <p:nvPicPr>
          <p:cNvPr id="1026" name="Picture 2" descr="Image result for intel 4004">
            <a:extLst>
              <a:ext uri="{FF2B5EF4-FFF2-40B4-BE49-F238E27FC236}">
                <a16:creationId xmlns:a16="http://schemas.microsoft.com/office/drawing/2014/main" id="{6FB4859D-796F-49B7-8A39-3721D5824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032" y="746679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DDCCBE-83B8-4AE6-A199-571FCC811D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0" y="571500"/>
            <a:ext cx="2819400" cy="204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1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BCA4A-27CB-4246-B8DA-20D18B907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Moore’s Law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DBD230B8-035F-46E4-B867-F9C1A7D40E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0" y="800100"/>
            <a:ext cx="6648783" cy="48021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2766F4-0FD8-4B85-8EF6-D0949BDF7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22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431378-E5CA-48E5-9B66-368918BE0EC4}"/>
              </a:ext>
            </a:extLst>
          </p:cNvPr>
          <p:cNvCxnSpPr>
            <a:cxnSpLocks/>
          </p:cNvCxnSpPr>
          <p:nvPr/>
        </p:nvCxnSpPr>
        <p:spPr>
          <a:xfrm flipV="1">
            <a:off x="1528495" y="1884157"/>
            <a:ext cx="4648200" cy="304800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close up of a map&#10;&#10;Description automatically generated">
            <a:extLst>
              <a:ext uri="{FF2B5EF4-FFF2-40B4-BE49-F238E27FC236}">
                <a16:creationId xmlns:a16="http://schemas.microsoft.com/office/drawing/2014/main" id="{8A57044C-4E30-4C4F-B815-4FD8A8562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599" y="647700"/>
            <a:ext cx="3173192" cy="243701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14B69A2-9764-4404-B37C-8D8A74C9F45F}"/>
              </a:ext>
            </a:extLst>
          </p:cNvPr>
          <p:cNvSpPr/>
          <p:nvPr/>
        </p:nvSpPr>
        <p:spPr>
          <a:xfrm>
            <a:off x="4295441" y="3314700"/>
            <a:ext cx="2614883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dirty="0"/>
              <a:t>82944 processors</a:t>
            </a:r>
            <a:br>
              <a:rPr lang="en-GB" dirty="0"/>
            </a:br>
            <a:r>
              <a:rPr lang="en-GB" dirty="0"/>
              <a:t>from a supercomputer</a:t>
            </a:r>
          </a:p>
          <a:p>
            <a:r>
              <a:rPr lang="en-GB" dirty="0"/>
              <a:t>Where used to simulate</a:t>
            </a:r>
          </a:p>
          <a:p>
            <a:r>
              <a:rPr lang="en-GB" dirty="0"/>
              <a:t>1s of human brain activity</a:t>
            </a:r>
          </a:p>
          <a:p>
            <a:r>
              <a:rPr lang="en-GB" dirty="0"/>
              <a:t>In 40m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7530D25-330F-47B2-9DB6-4F1CCCE2BF40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5537200" y="4792028"/>
            <a:ext cx="65682" cy="19907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71852AB-9F79-4E09-BA47-168A72A4B8C5}"/>
              </a:ext>
            </a:extLst>
          </p:cNvPr>
          <p:cNvSpPr/>
          <p:nvPr/>
        </p:nvSpPr>
        <p:spPr>
          <a:xfrm>
            <a:off x="7328746" y="3009900"/>
            <a:ext cx="219223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/>
              <a:t>Illustration: https://www.wired.com/2013/05/neurologist-markam-human-brain/</a:t>
            </a:r>
          </a:p>
        </p:txBody>
      </p:sp>
    </p:spTree>
    <p:extLst>
      <p:ext uri="{BB962C8B-B14F-4D97-AF65-F5344CB8AC3E}">
        <p14:creationId xmlns:p14="http://schemas.microsoft.com/office/powerpoint/2010/main" val="196138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1FF029D-916F-4A7F-AE3F-61D2FFCF8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Hardware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367992-8D7B-4C31-8DCE-399EF8DB35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All different but all (mostly) the same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31B1B-B3E9-4807-831D-704391784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932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0AD545D-AEF8-4D7F-8FF9-EB4993DAA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hardware?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8FA98-1FA1-4A26-B1DB-446C2FADF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43341-5AAD-413E-9FC7-03F07A4A3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GB" smtClean="0"/>
              <a:pPr/>
              <a:t>24</a:t>
            </a:fld>
            <a:endParaRPr lang="en-GB" dirty="0"/>
          </a:p>
        </p:txBody>
      </p:sp>
      <p:pic>
        <p:nvPicPr>
          <p:cNvPr id="14" name="Content Placeholder 13" descr="A close up of a device&#10;&#10;Description automatically generated">
            <a:extLst>
              <a:ext uri="{FF2B5EF4-FFF2-40B4-BE49-F238E27FC236}">
                <a16:creationId xmlns:a16="http://schemas.microsoft.com/office/drawing/2014/main" id="{0D2BFD0F-CEF9-4F09-93B7-001AC075F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000" b="80400" l="7600" r="43200">
                        <a14:foregroundMark x1="8600" y1="21400" x2="11400" y2="78800"/>
                        <a14:foregroundMark x1="11400" y1="78800" x2="25000" y2="78800"/>
                        <a14:foregroundMark x1="25000" y1="78800" x2="25861" y2="78692"/>
                        <a14:foregroundMark x1="39948" y1="75532" x2="44400" y2="63600"/>
                        <a14:foregroundMark x1="44400" y1="63600" x2="43600" y2="33200"/>
                        <a14:foregroundMark x1="43600" y1="33200" x2="31600" y2="23200"/>
                        <a14:foregroundMark x1="31600" y1="23200" x2="18400" y2="19200"/>
                        <a14:foregroundMark x1="18400" y1="19200" x2="7600" y2="19000"/>
                        <a14:foregroundMark x1="21800" y1="77600" x2="8600" y2="80400"/>
                        <a14:foregroundMark x1="14800" y1="42600" x2="16600" y2="51400"/>
                        <a14:foregroundMark x1="13600" y1="28400" x2="21200" y2="49800"/>
                        <a14:foregroundMark x1="21200" y1="49800" x2="38200" y2="46600"/>
                        <a14:foregroundMark x1="38200" y1="46600" x2="33800" y2="57400"/>
                        <a14:foregroundMark x1="30200" y1="75400" x2="30200" y2="75400"/>
                        <a14:backgroundMark x1="36600" y1="77600" x2="36600" y2="77600"/>
                        <a14:backgroundMark x1="37600" y1="77200" x2="38000" y2="77000"/>
                        <a14:backgroundMark x1="39200" y1="76600" x2="40600" y2="76800"/>
                        <a14:backgroundMark x1="38800" y1="76600" x2="27600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2" t="16579" r="52571" b="17193"/>
          <a:stretch/>
        </p:blipFill>
        <p:spPr>
          <a:xfrm>
            <a:off x="7630903" y="2106836"/>
            <a:ext cx="1451428" cy="2323142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164326-6D3B-41F5-8871-E67283931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699" y="1798914"/>
            <a:ext cx="2084673" cy="201022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015D117-C210-41E3-86E6-F1174FB37310}"/>
              </a:ext>
            </a:extLst>
          </p:cNvPr>
          <p:cNvGrpSpPr/>
          <p:nvPr/>
        </p:nvGrpSpPr>
        <p:grpSpPr>
          <a:xfrm rot="21406024">
            <a:off x="723095" y="1440474"/>
            <a:ext cx="1473283" cy="1376579"/>
            <a:chOff x="754596" y="824457"/>
            <a:chExt cx="2033389" cy="1899920"/>
          </a:xfrm>
        </p:grpSpPr>
        <p:pic>
          <p:nvPicPr>
            <p:cNvPr id="16" name="Picture 15" descr="A picture containing electronics, circuit&#10;&#10;Description automatically generated">
              <a:extLst>
                <a:ext uri="{FF2B5EF4-FFF2-40B4-BE49-F238E27FC236}">
                  <a16:creationId xmlns:a16="http://schemas.microsoft.com/office/drawing/2014/main" id="{5A5113FF-C0F2-46B3-99F2-DC810B983B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094" b="59180" l="2961" r="52392">
                          <a14:foregroundMark x1="18679" y1="25391" x2="19590" y2="24414"/>
                          <a14:foregroundMark x1="19818" y1="23438" x2="21868" y2="23633"/>
                          <a14:foregroundMark x1="22551" y1="24219" x2="19362" y2="23633"/>
                          <a14:foregroundMark x1="14351" y1="29688" x2="10478" y2="38867"/>
                          <a14:foregroundMark x1="10478" y1="38867" x2="6834" y2="41797"/>
                          <a14:foregroundMark x1="12301" y1="35742" x2="5923" y2="43945"/>
                          <a14:foregroundMark x1="5923" y1="43945" x2="5923" y2="43945"/>
                          <a14:foregroundMark x1="7289" y1="44922" x2="22779" y2="48633"/>
                          <a14:foregroundMark x1="22779" y1="48633" x2="29613" y2="52344"/>
                          <a14:foregroundMark x1="28702" y1="51758" x2="31891" y2="53906"/>
                          <a14:foregroundMark x1="25968" y1="50781" x2="32118" y2="53516"/>
                          <a14:foregroundMark x1="6606" y1="45508" x2="39636" y2="57031"/>
                          <a14:foregroundMark x1="38497" y1="58398" x2="15718" y2="51172"/>
                          <a14:foregroundMark x1="48469" y1="34700" x2="47472" y2="37264"/>
                          <a14:foregroundMark x1="49203" y1="35547" x2="49489" y2="35126"/>
                          <a14:foregroundMark x1="43335" y1="46680" x2="40091" y2="51953"/>
                          <a14:foregroundMark x1="43456" y1="46484" x2="43335" y2="46680"/>
                          <a14:foregroundMark x1="44478" y1="44822" x2="43816" y2="45898"/>
                          <a14:foregroundMark x1="50248" y1="35443" x2="49078" y2="37345"/>
                          <a14:foregroundMark x1="45227" y1="45898" x2="45818" y2="45201"/>
                          <a14:foregroundMark x1="44564" y1="46680" x2="44730" y2="46484"/>
                          <a14:foregroundMark x1="40091" y1="51953" x2="44564" y2="46680"/>
                          <a14:foregroundMark x1="45228" y1="46680" x2="41686" y2="52148"/>
                          <a14:foregroundMark x1="45355" y1="46484" x2="45228" y2="46680"/>
                          <a14:foregroundMark x1="46129" y1="45290" x2="45735" y2="45898"/>
                          <a14:foregroundMark x1="43949" y1="46680" x2="44030" y2="46484"/>
                          <a14:foregroundMark x1="41686" y1="52148" x2="43949" y2="46680"/>
                          <a14:foregroundMark x1="42597" y1="51563" x2="37130" y2="57422"/>
                          <a14:foregroundMark x1="50110" y1="37397" x2="51022" y2="35766"/>
                          <a14:foregroundMark x1="45359" y1="45898" x2="45758" y2="45184"/>
                          <a14:foregroundMark x1="44921" y1="46680" x2="45031" y2="46484"/>
                          <a14:foregroundMark x1="40774" y1="54102" x2="44921" y2="46680"/>
                          <a14:foregroundMark x1="49495" y1="32242" x2="25285" y2="25195"/>
                          <a14:foregroundMark x1="25285" y1="25195" x2="48519" y2="31055"/>
                          <a14:foregroundMark x1="48519" y1="31055" x2="25968" y2="24023"/>
                          <a14:foregroundMark x1="25968" y1="24023" x2="37813" y2="28125"/>
                          <a14:foregroundMark x1="37813" y1="28125" x2="41913" y2="30859"/>
                          <a14:foregroundMark x1="48747" y1="31445" x2="49595" y2="32081"/>
                          <a14:foregroundMark x1="25740" y1="24414" x2="18907" y2="21484"/>
                          <a14:foregroundMark x1="18223" y1="22656" x2="14123" y2="27930"/>
                          <a14:foregroundMark x1="17312" y1="24219" x2="12301" y2="33203"/>
                          <a14:foregroundMark x1="12301" y1="33203" x2="11617" y2="33984"/>
                          <a14:foregroundMark x1="12301" y1="31836" x2="9112" y2="37500"/>
                          <a14:foregroundMark x1="12756" y1="32813" x2="6606" y2="41406"/>
                          <a14:foregroundMark x1="6606" y1="41406" x2="12073" y2="35742"/>
                          <a14:foregroundMark x1="8200" y1="39648" x2="5239" y2="44336"/>
                          <a14:foregroundMark x1="5923" y1="45313" x2="4328" y2="45313"/>
                          <a14:foregroundMark x1="7062" y1="46094" x2="4328" y2="44727"/>
                          <a14:foregroundMark x1="15262" y1="51367" x2="3189" y2="45313"/>
                          <a14:foregroundMark x1="45465" y1="46680" x2="45558" y2="46484"/>
                          <a14:foregroundMark x1="40091" y1="58008" x2="45465" y2="46680"/>
                          <a14:foregroundMark x1="38952" y1="59180" x2="39863" y2="59180"/>
                          <a14:foregroundMark x1="45695" y1="46680" x2="45786" y2="46484"/>
                          <a14:foregroundMark x1="40774" y1="57227" x2="45695" y2="46680"/>
                          <a14:foregroundMark x1="50797" y1="35156" x2="51481" y2="33789"/>
                          <a14:foregroundMark x1="51253" y1="32617" x2="48747" y2="31250"/>
                          <a14:foregroundMark x1="49886" y1="36914" x2="48947" y2="38477"/>
                          <a14:foregroundMark x1="49203" y1="46680" x2="49301" y2="46484"/>
                          <a14:foregroundMark x1="45103" y1="43555" x2="45103" y2="43555"/>
                          <a14:foregroundMark x1="46469" y1="41797" x2="46469" y2="41797"/>
                          <a14:foregroundMark x1="46697" y1="42969" x2="46697" y2="42969"/>
                          <a14:foregroundMark x1="46241" y1="43750" x2="46241" y2="43750"/>
                          <a14:foregroundMark x1="47608" y1="40820" x2="47608" y2="40820"/>
                          <a14:foregroundMark x1="47836" y1="40234" x2="47836" y2="40234"/>
                          <a14:foregroundMark x1="49431" y1="39453" x2="49431" y2="39453"/>
                          <a14:foregroundMark x1="48747" y1="41016" x2="48747" y2="41016"/>
                          <a14:foregroundMark x1="47153" y1="42578" x2="47153" y2="42578"/>
                          <a14:foregroundMark x1="46925" y1="43945" x2="46925" y2="43945"/>
                          <a14:foregroundMark x1="47608" y1="42578" x2="47608" y2="42578"/>
                          <a14:foregroundMark x1="47608" y1="43359" x2="47608" y2="43359"/>
                          <a14:foregroundMark x1="46469" y1="45508" x2="46469" y2="45508"/>
                          <a14:foregroundMark x1="49658" y1="38867" x2="49658" y2="38867"/>
                          <a14:foregroundMark x1="50342" y1="38086" x2="50342" y2="38086"/>
                          <a14:backgroundMark x1="52119" y1="37825" x2="52164" y2="37500"/>
                          <a14:backgroundMark x1="50797" y1="47461" x2="51077" y2="45424"/>
                          <a14:backgroundMark x1="52164" y1="37500" x2="52141" y2="37834"/>
                          <a14:backgroundMark x1="55353" y1="33398" x2="53403" y2="36558"/>
                          <a14:backgroundMark x1="49970" y1="45508" x2="49658" y2="46289"/>
                          <a14:backgroundMark x1="50595" y1="43945" x2="49970" y2="45508"/>
                          <a14:backgroundMark x1="50673" y1="43750" x2="50595" y2="43945"/>
                          <a14:backgroundMark x1="50751" y1="43555" x2="50673" y2="43750"/>
                          <a14:backgroundMark x1="50829" y1="43359" x2="50751" y2="43555"/>
                          <a14:backgroundMark x1="50985" y1="42969" x2="50829" y2="43359"/>
                          <a14:backgroundMark x1="51141" y1="42578" x2="50985" y2="42969"/>
                          <a14:backgroundMark x1="51454" y1="41797" x2="51141" y2="42578"/>
                          <a14:backgroundMark x1="51767" y1="41016" x2="51454" y2="41797"/>
                          <a14:backgroundMark x1="51845" y1="40820" x2="51767" y2="41016"/>
                          <a14:backgroundMark x1="52079" y1="40234" x2="51845" y2="40820"/>
                          <a14:backgroundMark x1="52392" y1="39453" x2="52079" y2="40234"/>
                          <a14:backgroundMark x1="49886" y1="46484" x2="49886" y2="46484"/>
                          <a14:backgroundMark x1="49203" y1="46680" x2="49203" y2="46680"/>
                          <a14:backgroundMark x1="49203" y1="45898" x2="49203" y2="464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4" t="20758" r="48251" b="40283"/>
            <a:stretch/>
          </p:blipFill>
          <p:spPr>
            <a:xfrm>
              <a:off x="754596" y="824457"/>
              <a:ext cx="1973042" cy="189992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CED594-2E97-4B5C-BEBE-34BE5064B3D0}"/>
                </a:ext>
              </a:extLst>
            </p:cNvPr>
            <p:cNvSpPr/>
            <p:nvPr/>
          </p:nvSpPr>
          <p:spPr>
            <a:xfrm>
              <a:off x="2652585" y="1801533"/>
              <a:ext cx="135400" cy="42582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8" name="Content Placeholder 6" descr="A circuit board&#10;&#10;Description automatically generated">
            <a:extLst>
              <a:ext uri="{FF2B5EF4-FFF2-40B4-BE49-F238E27FC236}">
                <a16:creationId xmlns:a16="http://schemas.microsoft.com/office/drawing/2014/main" id="{1B248ED0-574D-4121-A4C3-0B468F89AD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7" r="41858" b="2338"/>
          <a:stretch/>
        </p:blipFill>
        <p:spPr>
          <a:xfrm rot="2881966">
            <a:off x="3016685" y="702499"/>
            <a:ext cx="703247" cy="146858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6A265EC-A79F-44A5-8874-A16E844361A8}"/>
              </a:ext>
            </a:extLst>
          </p:cNvPr>
          <p:cNvGrpSpPr/>
          <p:nvPr/>
        </p:nvGrpSpPr>
        <p:grpSpPr>
          <a:xfrm>
            <a:off x="5151965" y="317516"/>
            <a:ext cx="2349393" cy="2349393"/>
            <a:chOff x="5151965" y="508107"/>
            <a:chExt cx="2349393" cy="2349393"/>
          </a:xfrm>
        </p:grpSpPr>
        <p:pic>
          <p:nvPicPr>
            <p:cNvPr id="20" name="Picture 19" descr="A close up of a device&#10;&#10;Description automatically generated">
              <a:extLst>
                <a:ext uri="{FF2B5EF4-FFF2-40B4-BE49-F238E27FC236}">
                  <a16:creationId xmlns:a16="http://schemas.microsoft.com/office/drawing/2014/main" id="{FAE60666-1BBD-44C6-9049-F28600F51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8336" y="884228"/>
              <a:ext cx="1155039" cy="1080680"/>
            </a:xfrm>
            <a:prstGeom prst="rect">
              <a:avLst/>
            </a:prstGeom>
          </p:spPr>
        </p:pic>
        <p:pic>
          <p:nvPicPr>
            <p:cNvPr id="21" name="Picture 20" descr="A picture containing electronics, circuit&#10;&#10;Description automatically generated">
              <a:extLst>
                <a:ext uri="{FF2B5EF4-FFF2-40B4-BE49-F238E27FC236}">
                  <a16:creationId xmlns:a16="http://schemas.microsoft.com/office/drawing/2014/main" id="{80B07443-0485-4E1E-B913-ABC7BAA6B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1965" y="508107"/>
              <a:ext cx="2349393" cy="2349393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9A8F208-2595-4681-9D9E-C640E735C25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784" t="12015"/>
          <a:stretch/>
        </p:blipFill>
        <p:spPr>
          <a:xfrm>
            <a:off x="939559" y="2904865"/>
            <a:ext cx="1308670" cy="10784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95427CA-A38B-4482-A3B9-DDD4E2EE09C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294" r="23137"/>
          <a:stretch/>
        </p:blipFill>
        <p:spPr>
          <a:xfrm>
            <a:off x="5268148" y="4010504"/>
            <a:ext cx="1763267" cy="11632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33592BD-E252-411D-8F9D-F47DC956A5A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3305" t="17589" r="12055" b="13726"/>
          <a:stretch/>
        </p:blipFill>
        <p:spPr>
          <a:xfrm>
            <a:off x="2486427" y="3853189"/>
            <a:ext cx="2382521" cy="145500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331382B-7686-4C66-B3D2-588B657FB534}"/>
              </a:ext>
            </a:extLst>
          </p:cNvPr>
          <p:cNvSpPr/>
          <p:nvPr/>
        </p:nvSpPr>
        <p:spPr>
          <a:xfrm>
            <a:off x="3794292" y="693637"/>
            <a:ext cx="1529080" cy="52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Main memory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(RAM)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DB7235-F35F-4FDF-9973-3AF7235C9891}"/>
              </a:ext>
            </a:extLst>
          </p:cNvPr>
          <p:cNvSpPr/>
          <p:nvPr/>
        </p:nvSpPr>
        <p:spPr>
          <a:xfrm>
            <a:off x="7765704" y="846042"/>
            <a:ext cx="2349393" cy="52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Secondary memory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(Hard Drive, Solid State Drive, CD/DVD/</a:t>
            </a:r>
            <a:r>
              <a:rPr lang="en-GB" dirty="0" err="1">
                <a:solidFill>
                  <a:schemeClr val="tx1"/>
                </a:solidFill>
              </a:rPr>
              <a:t>BluRay</a:t>
            </a:r>
            <a:r>
              <a:rPr lang="en-GB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30" name="Picture 29" descr="A picture containing device, electronics&#10;&#10;Description automatically generated">
            <a:extLst>
              <a:ext uri="{FF2B5EF4-FFF2-40B4-BE49-F238E27FC236}">
                <a16:creationId xmlns:a16="http://schemas.microsoft.com/office/drawing/2014/main" id="{7F14752B-5E58-448C-BE3C-E960DD0968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042" y="779798"/>
            <a:ext cx="806848" cy="80684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1AB135D-5458-4B03-AD43-D6935AF7DCE4}"/>
              </a:ext>
            </a:extLst>
          </p:cNvPr>
          <p:cNvSpPr/>
          <p:nvPr/>
        </p:nvSpPr>
        <p:spPr>
          <a:xfrm>
            <a:off x="7236638" y="4272745"/>
            <a:ext cx="2349393" cy="52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Motherboard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32D8D32-A0E3-424D-98CA-81ED647DF357}"/>
              </a:ext>
            </a:extLst>
          </p:cNvPr>
          <p:cNvSpPr/>
          <p:nvPr/>
        </p:nvSpPr>
        <p:spPr>
          <a:xfrm>
            <a:off x="5308293" y="5076133"/>
            <a:ext cx="1484158" cy="52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Graphics Card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(Accelerators)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65950AB-AB21-4568-A131-48B67ECDA64B}"/>
              </a:ext>
            </a:extLst>
          </p:cNvPr>
          <p:cNvSpPr/>
          <p:nvPr/>
        </p:nvSpPr>
        <p:spPr>
          <a:xfrm>
            <a:off x="2350322" y="5077990"/>
            <a:ext cx="2729678" cy="52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Monitor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3FF8F6-93AF-424A-82AA-48A12E517C0E}"/>
              </a:ext>
            </a:extLst>
          </p:cNvPr>
          <p:cNvSpPr/>
          <p:nvPr/>
        </p:nvSpPr>
        <p:spPr>
          <a:xfrm>
            <a:off x="229055" y="3799756"/>
            <a:ext cx="2729678" cy="52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Power Supply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AA8E9C1-785E-471B-8BDA-103C5E17BC09}"/>
              </a:ext>
            </a:extLst>
          </p:cNvPr>
          <p:cNvSpPr/>
          <p:nvPr/>
        </p:nvSpPr>
        <p:spPr>
          <a:xfrm>
            <a:off x="-23763" y="955170"/>
            <a:ext cx="2729678" cy="523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Central Processing Unit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(CPU)</a:t>
            </a:r>
          </a:p>
        </p:txBody>
      </p:sp>
    </p:spTree>
    <p:extLst>
      <p:ext uri="{BB962C8B-B14F-4D97-AF65-F5344CB8AC3E}">
        <p14:creationId xmlns:p14="http://schemas.microsoft.com/office/powerpoint/2010/main" val="142389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/>
      <p:bldP spid="33" grpId="0"/>
      <p:bldP spid="34" grpId="0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ircuit board&#10;&#10;Description automatically generated">
            <a:extLst>
              <a:ext uri="{FF2B5EF4-FFF2-40B4-BE49-F238E27FC236}">
                <a16:creationId xmlns:a16="http://schemas.microsoft.com/office/drawing/2014/main" id="{C6C589F3-837A-41B2-8947-25560CBF2E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7" r="41858" b="2338"/>
          <a:stretch/>
        </p:blipFill>
        <p:spPr>
          <a:xfrm rot="10800000">
            <a:off x="2274008" y="1145823"/>
            <a:ext cx="1192423" cy="2490136"/>
          </a:xfrm>
        </p:spPr>
      </p:pic>
      <p:pic>
        <p:nvPicPr>
          <p:cNvPr id="105" name="Content Placeholder 6" descr="A circuit board&#10;&#10;Description automatically generated">
            <a:extLst>
              <a:ext uri="{FF2B5EF4-FFF2-40B4-BE49-F238E27FC236}">
                <a16:creationId xmlns:a16="http://schemas.microsoft.com/office/drawing/2014/main" id="{E36D0D32-775F-4937-BB85-8B6DF5F2F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7" r="4461" b="2338"/>
          <a:stretch/>
        </p:blipFill>
        <p:spPr>
          <a:xfrm rot="10800000">
            <a:off x="2864331" y="2786058"/>
            <a:ext cx="1267791" cy="24901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8F1E18-C253-465B-8DED-DB9946473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connected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938F2D-4E4F-43BF-8EF1-A7AD95F7F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2630" y="5345458"/>
            <a:ext cx="3429000" cy="304271"/>
          </a:xfrm>
        </p:spPr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0FD599-0353-44B1-8603-8BD1FF361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0" name="Thought Bubble: Cloud 59">
            <a:extLst>
              <a:ext uri="{FF2B5EF4-FFF2-40B4-BE49-F238E27FC236}">
                <a16:creationId xmlns:a16="http://schemas.microsoft.com/office/drawing/2014/main" id="{05D50F2A-2A14-43EE-BBEF-B37247CBE862}"/>
              </a:ext>
            </a:extLst>
          </p:cNvPr>
          <p:cNvSpPr/>
          <p:nvPr/>
        </p:nvSpPr>
        <p:spPr>
          <a:xfrm>
            <a:off x="8073332" y="4806965"/>
            <a:ext cx="2086668" cy="680229"/>
          </a:xfrm>
          <a:prstGeom prst="cloudCallout">
            <a:avLst>
              <a:gd name="adj1" fmla="val -43742"/>
              <a:gd name="adj2" fmla="val 222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Internet</a:t>
            </a:r>
            <a:endParaRPr lang="en-GB" dirty="0"/>
          </a:p>
        </p:txBody>
      </p:sp>
      <p:pic>
        <p:nvPicPr>
          <p:cNvPr id="54" name="Picture 53" descr="A picture containing stereo&#10;&#10;Description automatically generated">
            <a:extLst>
              <a:ext uri="{FF2B5EF4-FFF2-40B4-BE49-F238E27FC236}">
                <a16:creationId xmlns:a16="http://schemas.microsoft.com/office/drawing/2014/main" id="{C08A33AF-2A19-4786-B917-DDDA66E64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49" y="2706524"/>
            <a:ext cx="2456097" cy="1192071"/>
          </a:xfrm>
          <a:prstGeom prst="rect">
            <a:avLst/>
          </a:prstGeom>
        </p:spPr>
      </p:pic>
      <p:pic>
        <p:nvPicPr>
          <p:cNvPr id="56" name="Picture 55" descr="A picture containing device, electronics&#10;&#10;Description automatically generated">
            <a:extLst>
              <a:ext uri="{FF2B5EF4-FFF2-40B4-BE49-F238E27FC236}">
                <a16:creationId xmlns:a16="http://schemas.microsoft.com/office/drawing/2014/main" id="{25480FB7-9791-488D-9667-194B4BF1B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035" y="1941428"/>
            <a:ext cx="1314000" cy="1314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52BF028D-11C6-4CB9-9F22-DD5C1CEC46A4}"/>
              </a:ext>
            </a:extLst>
          </p:cNvPr>
          <p:cNvGrpSpPr/>
          <p:nvPr/>
        </p:nvGrpSpPr>
        <p:grpSpPr>
          <a:xfrm>
            <a:off x="4359452" y="724647"/>
            <a:ext cx="2702583" cy="2599861"/>
            <a:chOff x="7107954" y="724647"/>
            <a:chExt cx="2702583" cy="2599861"/>
          </a:xfrm>
        </p:grpSpPr>
        <p:pic>
          <p:nvPicPr>
            <p:cNvPr id="57" name="Picture 56" descr="A close up of a device&#10;&#10;Description automatically generated">
              <a:extLst>
                <a:ext uri="{FF2B5EF4-FFF2-40B4-BE49-F238E27FC236}">
                  <a16:creationId xmlns:a16="http://schemas.microsoft.com/office/drawing/2014/main" id="{DFFB7193-6B5F-4B2A-BE4F-F72FE8158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6838" y="884228"/>
              <a:ext cx="1155039" cy="1080680"/>
            </a:xfrm>
            <a:prstGeom prst="rect">
              <a:avLst/>
            </a:prstGeom>
          </p:spPr>
        </p:pic>
        <p:pic>
          <p:nvPicPr>
            <p:cNvPr id="58" name="Picture 57" descr="A picture containing clock&#10;&#10;Description automatically generated">
              <a:extLst>
                <a:ext uri="{FF2B5EF4-FFF2-40B4-BE49-F238E27FC236}">
                  <a16:creationId xmlns:a16="http://schemas.microsoft.com/office/drawing/2014/main" id="{3BCDD3CC-32E5-4A10-9123-EDE244D2F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954" y="724647"/>
              <a:ext cx="1808480" cy="1808480"/>
            </a:xfrm>
            <a:prstGeom prst="rect">
              <a:avLst/>
            </a:prstGeom>
          </p:spPr>
        </p:pic>
        <p:pic>
          <p:nvPicPr>
            <p:cNvPr id="59" name="Picture 58" descr="A picture containing electronics, circuit&#10;&#10;Description automatically generated">
              <a:extLst>
                <a:ext uri="{FF2B5EF4-FFF2-40B4-BE49-F238E27FC236}">
                  <a16:creationId xmlns:a16="http://schemas.microsoft.com/office/drawing/2014/main" id="{645AC5EA-7B0D-4ED6-8691-54AE06C6C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1144" y="975115"/>
              <a:ext cx="2349393" cy="2349393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6E4D8A3-8B7B-4A65-BD33-8ABB72BAB3DC}"/>
              </a:ext>
            </a:extLst>
          </p:cNvPr>
          <p:cNvGrpSpPr/>
          <p:nvPr/>
        </p:nvGrpSpPr>
        <p:grpSpPr>
          <a:xfrm>
            <a:off x="43551" y="1914155"/>
            <a:ext cx="1449085" cy="1376579"/>
            <a:chOff x="1653821" y="2710932"/>
            <a:chExt cx="1999991" cy="1899920"/>
          </a:xfrm>
        </p:grpSpPr>
        <p:pic>
          <p:nvPicPr>
            <p:cNvPr id="61" name="Picture 60" descr="A picture containing electronics, circuit&#10;&#10;Description automatically generated">
              <a:extLst>
                <a:ext uri="{FF2B5EF4-FFF2-40B4-BE49-F238E27FC236}">
                  <a16:creationId xmlns:a16="http://schemas.microsoft.com/office/drawing/2014/main" id="{C4E7CED8-2754-4681-98BA-E4B618ADB5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03" t="20758" r="3713" b="40283"/>
            <a:stretch/>
          </p:blipFill>
          <p:spPr>
            <a:xfrm>
              <a:off x="1680770" y="2710932"/>
              <a:ext cx="1973042" cy="1899920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7E57988-F8E8-4061-96EA-48E2F61AE4A8}"/>
                </a:ext>
              </a:extLst>
            </p:cNvPr>
            <p:cNvSpPr/>
            <p:nvPr/>
          </p:nvSpPr>
          <p:spPr>
            <a:xfrm>
              <a:off x="1653821" y="3229526"/>
              <a:ext cx="135400" cy="42582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FB89244-4E2C-49E8-AB70-9D4AF75C2297}"/>
              </a:ext>
            </a:extLst>
          </p:cNvPr>
          <p:cNvGrpSpPr/>
          <p:nvPr/>
        </p:nvGrpSpPr>
        <p:grpSpPr>
          <a:xfrm rot="21406024">
            <a:off x="398085" y="924677"/>
            <a:ext cx="1473283" cy="1376579"/>
            <a:chOff x="754596" y="824457"/>
            <a:chExt cx="2033389" cy="1899920"/>
          </a:xfrm>
        </p:grpSpPr>
        <p:pic>
          <p:nvPicPr>
            <p:cNvPr id="67" name="Picture 66" descr="A picture containing electronics, circuit&#10;&#10;Description automatically generated">
              <a:extLst>
                <a:ext uri="{FF2B5EF4-FFF2-40B4-BE49-F238E27FC236}">
                  <a16:creationId xmlns:a16="http://schemas.microsoft.com/office/drawing/2014/main" id="{1F65906E-5849-4F68-89D3-7263B802E4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1094" b="59180" l="2961" r="52392">
                          <a14:foregroundMark x1="18679" y1="25391" x2="19590" y2="24414"/>
                          <a14:foregroundMark x1="19818" y1="23438" x2="21868" y2="23633"/>
                          <a14:foregroundMark x1="22551" y1="24219" x2="19362" y2="23633"/>
                          <a14:foregroundMark x1="14351" y1="29688" x2="10478" y2="38867"/>
                          <a14:foregroundMark x1="10478" y1="38867" x2="6834" y2="41797"/>
                          <a14:foregroundMark x1="12301" y1="35742" x2="5923" y2="43945"/>
                          <a14:foregroundMark x1="5923" y1="43945" x2="5923" y2="43945"/>
                          <a14:foregroundMark x1="7289" y1="44922" x2="22779" y2="48633"/>
                          <a14:foregroundMark x1="22779" y1="48633" x2="29613" y2="52344"/>
                          <a14:foregroundMark x1="28702" y1="51758" x2="31891" y2="53906"/>
                          <a14:foregroundMark x1="25968" y1="50781" x2="32118" y2="53516"/>
                          <a14:foregroundMark x1="6606" y1="45508" x2="39636" y2="57031"/>
                          <a14:foregroundMark x1="38497" y1="58398" x2="15718" y2="51172"/>
                          <a14:foregroundMark x1="48469" y1="34700" x2="47472" y2="37264"/>
                          <a14:foregroundMark x1="49203" y1="35547" x2="49489" y2="35126"/>
                          <a14:foregroundMark x1="43335" y1="46680" x2="40091" y2="51953"/>
                          <a14:foregroundMark x1="43456" y1="46484" x2="43335" y2="46680"/>
                          <a14:foregroundMark x1="44478" y1="44822" x2="43816" y2="45898"/>
                          <a14:foregroundMark x1="50248" y1="35443" x2="49078" y2="37345"/>
                          <a14:foregroundMark x1="45227" y1="45898" x2="45818" y2="45201"/>
                          <a14:foregroundMark x1="44564" y1="46680" x2="44730" y2="46484"/>
                          <a14:foregroundMark x1="40091" y1="51953" x2="44564" y2="46680"/>
                          <a14:foregroundMark x1="45228" y1="46680" x2="41686" y2="52148"/>
                          <a14:foregroundMark x1="45355" y1="46484" x2="45228" y2="46680"/>
                          <a14:foregroundMark x1="46129" y1="45290" x2="45735" y2="45898"/>
                          <a14:foregroundMark x1="43949" y1="46680" x2="44030" y2="46484"/>
                          <a14:foregroundMark x1="41686" y1="52148" x2="43949" y2="46680"/>
                          <a14:foregroundMark x1="42597" y1="51563" x2="37130" y2="57422"/>
                          <a14:foregroundMark x1="50110" y1="37397" x2="51022" y2="35766"/>
                          <a14:foregroundMark x1="45359" y1="45898" x2="45758" y2="45184"/>
                          <a14:foregroundMark x1="44921" y1="46680" x2="45031" y2="46484"/>
                          <a14:foregroundMark x1="40774" y1="54102" x2="44921" y2="46680"/>
                          <a14:foregroundMark x1="49495" y1="32242" x2="25285" y2="25195"/>
                          <a14:foregroundMark x1="25285" y1="25195" x2="48519" y2="31055"/>
                          <a14:foregroundMark x1="48519" y1="31055" x2="25968" y2="24023"/>
                          <a14:foregroundMark x1="25968" y1="24023" x2="37813" y2="28125"/>
                          <a14:foregroundMark x1="37813" y1="28125" x2="41913" y2="30859"/>
                          <a14:foregroundMark x1="48747" y1="31445" x2="49595" y2="32081"/>
                          <a14:foregroundMark x1="25740" y1="24414" x2="18907" y2="21484"/>
                          <a14:foregroundMark x1="18223" y1="22656" x2="14123" y2="27930"/>
                          <a14:foregroundMark x1="17312" y1="24219" x2="12301" y2="33203"/>
                          <a14:foregroundMark x1="12301" y1="33203" x2="11617" y2="33984"/>
                          <a14:foregroundMark x1="12301" y1="31836" x2="9112" y2="37500"/>
                          <a14:foregroundMark x1="12756" y1="32813" x2="6606" y2="41406"/>
                          <a14:foregroundMark x1="6606" y1="41406" x2="12073" y2="35742"/>
                          <a14:foregroundMark x1="8200" y1="39648" x2="5239" y2="44336"/>
                          <a14:foregroundMark x1="5923" y1="45313" x2="4328" y2="45313"/>
                          <a14:foregroundMark x1="7062" y1="46094" x2="4328" y2="44727"/>
                          <a14:foregroundMark x1="15262" y1="51367" x2="3189" y2="45313"/>
                          <a14:foregroundMark x1="45465" y1="46680" x2="45558" y2="46484"/>
                          <a14:foregroundMark x1="40091" y1="58008" x2="45465" y2="46680"/>
                          <a14:foregroundMark x1="38952" y1="59180" x2="39863" y2="59180"/>
                          <a14:foregroundMark x1="45695" y1="46680" x2="45786" y2="46484"/>
                          <a14:foregroundMark x1="40774" y1="57227" x2="45695" y2="46680"/>
                          <a14:foregroundMark x1="50797" y1="35156" x2="51481" y2="33789"/>
                          <a14:foregroundMark x1="51253" y1="32617" x2="48747" y2="31250"/>
                          <a14:foregroundMark x1="49886" y1="36914" x2="48947" y2="38477"/>
                          <a14:foregroundMark x1="49203" y1="46680" x2="49301" y2="46484"/>
                          <a14:foregroundMark x1="45103" y1="43555" x2="45103" y2="43555"/>
                          <a14:foregroundMark x1="46469" y1="41797" x2="46469" y2="41797"/>
                          <a14:foregroundMark x1="46697" y1="42969" x2="46697" y2="42969"/>
                          <a14:foregroundMark x1="46241" y1="43750" x2="46241" y2="43750"/>
                          <a14:foregroundMark x1="47608" y1="40820" x2="47608" y2="40820"/>
                          <a14:foregroundMark x1="47836" y1="40234" x2="47836" y2="40234"/>
                          <a14:foregroundMark x1="49431" y1="39453" x2="49431" y2="39453"/>
                          <a14:foregroundMark x1="48747" y1="41016" x2="48747" y2="41016"/>
                          <a14:foregroundMark x1="47153" y1="42578" x2="47153" y2="42578"/>
                          <a14:foregroundMark x1="46925" y1="43945" x2="46925" y2="43945"/>
                          <a14:foregroundMark x1="47608" y1="42578" x2="47608" y2="42578"/>
                          <a14:foregroundMark x1="47608" y1="43359" x2="47608" y2="43359"/>
                          <a14:foregroundMark x1="46469" y1="45508" x2="46469" y2="45508"/>
                          <a14:foregroundMark x1="49658" y1="38867" x2="49658" y2="38867"/>
                          <a14:foregroundMark x1="50342" y1="38086" x2="50342" y2="38086"/>
                          <a14:backgroundMark x1="52119" y1="37825" x2="52164" y2="37500"/>
                          <a14:backgroundMark x1="50797" y1="47461" x2="51077" y2="45424"/>
                          <a14:backgroundMark x1="52164" y1="37500" x2="52141" y2="37834"/>
                          <a14:backgroundMark x1="55353" y1="33398" x2="53403" y2="36558"/>
                          <a14:backgroundMark x1="49970" y1="45508" x2="49658" y2="46289"/>
                          <a14:backgroundMark x1="50595" y1="43945" x2="49970" y2="45508"/>
                          <a14:backgroundMark x1="50673" y1="43750" x2="50595" y2="43945"/>
                          <a14:backgroundMark x1="50751" y1="43555" x2="50673" y2="43750"/>
                          <a14:backgroundMark x1="50829" y1="43359" x2="50751" y2="43555"/>
                          <a14:backgroundMark x1="50985" y1="42969" x2="50829" y2="43359"/>
                          <a14:backgroundMark x1="51141" y1="42578" x2="50985" y2="42969"/>
                          <a14:backgroundMark x1="51454" y1="41797" x2="51141" y2="42578"/>
                          <a14:backgroundMark x1="51767" y1="41016" x2="51454" y2="41797"/>
                          <a14:backgroundMark x1="51845" y1="40820" x2="51767" y2="41016"/>
                          <a14:backgroundMark x1="52079" y1="40234" x2="51845" y2="40820"/>
                          <a14:backgroundMark x1="52392" y1="39453" x2="52079" y2="40234"/>
                          <a14:backgroundMark x1="49886" y1="46484" x2="49886" y2="46484"/>
                          <a14:backgroundMark x1="49203" y1="46680" x2="49203" y2="46680"/>
                          <a14:backgroundMark x1="49203" y1="45898" x2="49203" y2="464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4" t="20758" r="48251" b="40283"/>
            <a:stretch/>
          </p:blipFill>
          <p:spPr>
            <a:xfrm>
              <a:off x="754596" y="824457"/>
              <a:ext cx="1973042" cy="1899920"/>
            </a:xfrm>
            <a:prstGeom prst="rect">
              <a:avLst/>
            </a:prstGeom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AD9E2A3-DE82-423C-8219-57E44DF19DE5}"/>
                </a:ext>
              </a:extLst>
            </p:cNvPr>
            <p:cNvSpPr/>
            <p:nvPr/>
          </p:nvSpPr>
          <p:spPr>
            <a:xfrm>
              <a:off x="2652585" y="1801533"/>
              <a:ext cx="135400" cy="42582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A700A4-AD95-4926-8FD1-F70BE7670AA1}"/>
              </a:ext>
            </a:extLst>
          </p:cNvPr>
          <p:cNvGrpSpPr/>
          <p:nvPr/>
        </p:nvGrpSpPr>
        <p:grpSpPr>
          <a:xfrm>
            <a:off x="1747539" y="1111853"/>
            <a:ext cx="488548" cy="1164541"/>
            <a:chOff x="-1287866" y="-3714617"/>
            <a:chExt cx="457200" cy="1089818"/>
          </a:xfrm>
        </p:grpSpPr>
        <p:sp>
          <p:nvSpPr>
            <p:cNvPr id="19" name="Right Arrow 67">
              <a:extLst>
                <a:ext uri="{FF2B5EF4-FFF2-40B4-BE49-F238E27FC236}">
                  <a16:creationId xmlns:a16="http://schemas.microsoft.com/office/drawing/2014/main" id="{2C1B8DD4-4573-4AC3-B69E-65BB50310AC8}"/>
                </a:ext>
              </a:extLst>
            </p:cNvPr>
            <p:cNvSpPr/>
            <p:nvPr/>
          </p:nvSpPr>
          <p:spPr>
            <a:xfrm>
              <a:off x="-1287866" y="-3196299"/>
              <a:ext cx="457200" cy="571500"/>
            </a:xfrm>
            <a:prstGeom prst="rightArrow">
              <a:avLst/>
            </a:prstGeom>
            <a:solidFill>
              <a:srgbClr val="CE414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Left Arrow 68">
              <a:extLst>
                <a:ext uri="{FF2B5EF4-FFF2-40B4-BE49-F238E27FC236}">
                  <a16:creationId xmlns:a16="http://schemas.microsoft.com/office/drawing/2014/main" id="{4F8354E9-77BD-47B7-9CA1-64144FE055CF}"/>
                </a:ext>
              </a:extLst>
            </p:cNvPr>
            <p:cNvSpPr/>
            <p:nvPr/>
          </p:nvSpPr>
          <p:spPr>
            <a:xfrm>
              <a:off x="-1287866" y="-3714617"/>
              <a:ext cx="457200" cy="571500"/>
            </a:xfrm>
            <a:prstGeom prst="leftArrow">
              <a:avLst/>
            </a:prstGeom>
            <a:solidFill>
              <a:srgbClr val="CE414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CC6AE8C-53B2-492A-942B-8CEF7C8423C5}"/>
              </a:ext>
            </a:extLst>
          </p:cNvPr>
          <p:cNvGrpSpPr/>
          <p:nvPr/>
        </p:nvGrpSpPr>
        <p:grpSpPr>
          <a:xfrm>
            <a:off x="4157768" y="1111853"/>
            <a:ext cx="488549" cy="1099826"/>
            <a:chOff x="-1020690" y="-3743821"/>
            <a:chExt cx="457201" cy="1029255"/>
          </a:xfrm>
        </p:grpSpPr>
        <p:sp>
          <p:nvSpPr>
            <p:cNvPr id="17" name="Right Arrow 65">
              <a:extLst>
                <a:ext uri="{FF2B5EF4-FFF2-40B4-BE49-F238E27FC236}">
                  <a16:creationId xmlns:a16="http://schemas.microsoft.com/office/drawing/2014/main" id="{678F2CB8-DB47-4999-AD50-978BD9FE0F25}"/>
                </a:ext>
              </a:extLst>
            </p:cNvPr>
            <p:cNvSpPr/>
            <p:nvPr/>
          </p:nvSpPr>
          <p:spPr>
            <a:xfrm>
              <a:off x="-1020689" y="-3286066"/>
              <a:ext cx="457200" cy="571500"/>
            </a:xfrm>
            <a:prstGeom prst="rightArrow">
              <a:avLst/>
            </a:prstGeom>
            <a:solidFill>
              <a:srgbClr val="CE414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Left Arrow 66">
              <a:extLst>
                <a:ext uri="{FF2B5EF4-FFF2-40B4-BE49-F238E27FC236}">
                  <a16:creationId xmlns:a16="http://schemas.microsoft.com/office/drawing/2014/main" id="{D6BBAE08-D4A4-49DF-8A2C-1312CB17B176}"/>
                </a:ext>
              </a:extLst>
            </p:cNvPr>
            <p:cNvSpPr/>
            <p:nvPr/>
          </p:nvSpPr>
          <p:spPr>
            <a:xfrm>
              <a:off x="-1020690" y="-3743821"/>
              <a:ext cx="457200" cy="571500"/>
            </a:xfrm>
            <a:prstGeom prst="leftArrow">
              <a:avLst/>
            </a:prstGeom>
            <a:solidFill>
              <a:srgbClr val="CE414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2835A57-4455-4489-B47C-44BE5C9F004B}"/>
              </a:ext>
            </a:extLst>
          </p:cNvPr>
          <p:cNvGrpSpPr/>
          <p:nvPr/>
        </p:nvGrpSpPr>
        <p:grpSpPr>
          <a:xfrm>
            <a:off x="4152250" y="4076577"/>
            <a:ext cx="488549" cy="1099826"/>
            <a:chOff x="4152250" y="4076577"/>
            <a:chExt cx="488549" cy="1099826"/>
          </a:xfrm>
        </p:grpSpPr>
        <p:sp>
          <p:nvSpPr>
            <p:cNvPr id="103" name="Right Arrow 65">
              <a:extLst>
                <a:ext uri="{FF2B5EF4-FFF2-40B4-BE49-F238E27FC236}">
                  <a16:creationId xmlns:a16="http://schemas.microsoft.com/office/drawing/2014/main" id="{64D37EF0-7BD4-4125-A398-CE5F038F08C7}"/>
                </a:ext>
              </a:extLst>
            </p:cNvPr>
            <p:cNvSpPr/>
            <p:nvPr/>
          </p:nvSpPr>
          <p:spPr>
            <a:xfrm>
              <a:off x="4152251" y="4565718"/>
              <a:ext cx="488548" cy="610685"/>
            </a:xfrm>
            <a:prstGeom prst="rightArrow">
              <a:avLst/>
            </a:prstGeom>
            <a:solidFill>
              <a:srgbClr val="CE414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4" name="Left Arrow 66">
              <a:extLst>
                <a:ext uri="{FF2B5EF4-FFF2-40B4-BE49-F238E27FC236}">
                  <a16:creationId xmlns:a16="http://schemas.microsoft.com/office/drawing/2014/main" id="{E3AABD67-31B3-485C-8554-221064A4CAF2}"/>
                </a:ext>
              </a:extLst>
            </p:cNvPr>
            <p:cNvSpPr/>
            <p:nvPr/>
          </p:nvSpPr>
          <p:spPr>
            <a:xfrm>
              <a:off x="4152250" y="4076577"/>
              <a:ext cx="488548" cy="610685"/>
            </a:xfrm>
            <a:prstGeom prst="leftArrow">
              <a:avLst/>
            </a:prstGeom>
            <a:solidFill>
              <a:srgbClr val="CE414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0FA61AD-17A0-458B-BFB8-FE98A931D0A4}"/>
              </a:ext>
            </a:extLst>
          </p:cNvPr>
          <p:cNvGrpSpPr/>
          <p:nvPr/>
        </p:nvGrpSpPr>
        <p:grpSpPr>
          <a:xfrm>
            <a:off x="7424271" y="4076577"/>
            <a:ext cx="488549" cy="1099826"/>
            <a:chOff x="7533335" y="4076577"/>
            <a:chExt cx="488549" cy="1099826"/>
          </a:xfrm>
        </p:grpSpPr>
        <p:sp>
          <p:nvSpPr>
            <p:cNvPr id="111" name="Right Arrow 65">
              <a:extLst>
                <a:ext uri="{FF2B5EF4-FFF2-40B4-BE49-F238E27FC236}">
                  <a16:creationId xmlns:a16="http://schemas.microsoft.com/office/drawing/2014/main" id="{D7BE1AF8-3E36-43A8-ABA2-6075FE178606}"/>
                </a:ext>
              </a:extLst>
            </p:cNvPr>
            <p:cNvSpPr/>
            <p:nvPr/>
          </p:nvSpPr>
          <p:spPr>
            <a:xfrm>
              <a:off x="7533336" y="4565718"/>
              <a:ext cx="488548" cy="610685"/>
            </a:xfrm>
            <a:prstGeom prst="rightArrow">
              <a:avLst/>
            </a:prstGeom>
            <a:solidFill>
              <a:srgbClr val="CE414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2" name="Left Arrow 66">
              <a:extLst>
                <a:ext uri="{FF2B5EF4-FFF2-40B4-BE49-F238E27FC236}">
                  <a16:creationId xmlns:a16="http://schemas.microsoft.com/office/drawing/2014/main" id="{4FBE9E13-DF6C-47B3-A55C-216CD0A9A845}"/>
                </a:ext>
              </a:extLst>
            </p:cNvPr>
            <p:cNvSpPr/>
            <p:nvPr/>
          </p:nvSpPr>
          <p:spPr>
            <a:xfrm>
              <a:off x="7533335" y="4076577"/>
              <a:ext cx="488548" cy="610685"/>
            </a:xfrm>
            <a:prstGeom prst="leftArrow">
              <a:avLst/>
            </a:prstGeom>
            <a:solidFill>
              <a:srgbClr val="CE414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216767A7-0F5A-4CCD-BE35-140D4F8AD51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294" r="23137"/>
          <a:stretch/>
        </p:blipFill>
        <p:spPr>
          <a:xfrm>
            <a:off x="5281555" y="4150792"/>
            <a:ext cx="1167862" cy="7704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E61D3E7-4F89-421C-9D6A-262CAC36EDD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3305" t="17589" r="12055" b="13726"/>
          <a:stretch/>
        </p:blipFill>
        <p:spPr>
          <a:xfrm>
            <a:off x="8433208" y="3736289"/>
            <a:ext cx="1557182" cy="950973"/>
          </a:xfrm>
          <a:prstGeom prst="rect">
            <a:avLst/>
          </a:prstGeom>
        </p:spPr>
      </p:pic>
      <p:pic>
        <p:nvPicPr>
          <p:cNvPr id="36" name="Picture 35" descr="A close up of a computer keyboard&#10;&#10;Description automatically generated">
            <a:extLst>
              <a:ext uri="{FF2B5EF4-FFF2-40B4-BE49-F238E27FC236}">
                <a16:creationId xmlns:a16="http://schemas.microsoft.com/office/drawing/2014/main" id="{82E8D279-000F-4FE4-9594-79BE9DB3425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19407" b="20889"/>
          <a:stretch/>
        </p:blipFill>
        <p:spPr>
          <a:xfrm>
            <a:off x="8252793" y="2857500"/>
            <a:ext cx="1907207" cy="863601"/>
          </a:xfrm>
          <a:prstGeom prst="rect">
            <a:avLst/>
          </a:prstGeom>
        </p:spPr>
      </p:pic>
      <p:pic>
        <p:nvPicPr>
          <p:cNvPr id="37" name="Picture 36" descr="A circuit board&#10;&#10;Description automatically generated">
            <a:extLst>
              <a:ext uri="{FF2B5EF4-FFF2-40B4-BE49-F238E27FC236}">
                <a16:creationId xmlns:a16="http://schemas.microsoft.com/office/drawing/2014/main" id="{79BB5942-51DD-4517-9447-4D33F63C2C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799" y="4381919"/>
            <a:ext cx="1340226" cy="134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5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18D0A2A-9B02-441C-A63E-A86D79163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are small and cheap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3059A0-7C9D-45BE-9DF1-EC38935A3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GB" smtClean="0"/>
              <a:pPr/>
              <a:t>26</a:t>
            </a:fld>
            <a:endParaRPr lang="en-GB" dirty="0"/>
          </a:p>
        </p:txBody>
      </p:sp>
      <p:pic>
        <p:nvPicPr>
          <p:cNvPr id="8" name="Shape 137" descr="Image result for arduino">
            <a:extLst>
              <a:ext uri="{FF2B5EF4-FFF2-40B4-BE49-F238E27FC236}">
                <a16:creationId xmlns:a16="http://schemas.microsoft.com/office/drawing/2014/main" id="{2C6B9BBE-B864-49BE-9ED4-A3D35A795C7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80451" y="550856"/>
            <a:ext cx="3146016" cy="220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mage result for esp32">
            <a:extLst>
              <a:ext uri="{FF2B5EF4-FFF2-40B4-BE49-F238E27FC236}">
                <a16:creationId xmlns:a16="http://schemas.microsoft.com/office/drawing/2014/main" id="{EFF03DD5-835C-40A0-BEAC-3979D2A6B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968" y="2976787"/>
            <a:ext cx="1424032" cy="124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013E488-AA96-424C-9D58-2A49F0B8F4EC}"/>
              </a:ext>
            </a:extLst>
          </p:cNvPr>
          <p:cNvSpPr txBox="1">
            <a:spLocks/>
          </p:cNvSpPr>
          <p:nvPr/>
        </p:nvSpPr>
        <p:spPr>
          <a:xfrm>
            <a:off x="5159141" y="1430867"/>
            <a:ext cx="4755328" cy="1977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190492" indent="-190492" defTabSz="761970">
              <a:lnSpc>
                <a:spcPct val="90000"/>
              </a:lnSpc>
              <a:spcBef>
                <a:spcPts val="833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333" b="1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lvl="1" indent="-171450" defTabSz="761970">
              <a:lnSpc>
                <a:spcPct val="90000"/>
              </a:lnSpc>
              <a:spcBef>
                <a:spcPts val="417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0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52462" lvl="2" indent="-190492" defTabSz="761970">
              <a:lnSpc>
                <a:spcPct val="90000"/>
              </a:lnSpc>
              <a:spcBef>
                <a:spcPts val="417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667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33447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71443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09541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6pPr>
            <a:lvl7pPr marL="247640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7pPr>
            <a:lvl8pPr marL="285738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8pPr>
            <a:lvl9pPr marL="3238370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r>
              <a:rPr lang="pt-BR" dirty="0"/>
              <a:t>They run a single program</a:t>
            </a:r>
          </a:p>
          <a:p>
            <a:pPr lvl="1"/>
            <a:r>
              <a:rPr lang="pt-BR" dirty="0"/>
              <a:t>E.g your refrigerator</a:t>
            </a:r>
          </a:p>
          <a:p>
            <a:r>
              <a:rPr lang="pt-BR" dirty="0"/>
              <a:t>Are used by hobbyists</a:t>
            </a:r>
          </a:p>
          <a:p>
            <a:pPr lvl="1"/>
            <a:r>
              <a:rPr lang="en-GB" dirty="0"/>
              <a:t>For small projects</a:t>
            </a:r>
          </a:p>
        </p:txBody>
      </p:sp>
    </p:spTree>
    <p:extLst>
      <p:ext uri="{BB962C8B-B14F-4D97-AF65-F5344CB8AC3E}">
        <p14:creationId xmlns:p14="http://schemas.microsoft.com/office/powerpoint/2010/main" val="252439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5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18D0A2A-9B02-441C-A63E-A86D79163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are small, cheap, and powerful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3059A0-7C9D-45BE-9DF1-EC38935A3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GB" smtClean="0"/>
              <a:pPr/>
              <a:t>27</a:t>
            </a:fld>
            <a:endParaRPr lang="en-GB" dirty="0"/>
          </a:p>
        </p:txBody>
      </p:sp>
      <p:pic>
        <p:nvPicPr>
          <p:cNvPr id="10" name="Picture 9" descr="A circuit board&#10;&#10;Description automatically generated">
            <a:extLst>
              <a:ext uri="{FF2B5EF4-FFF2-40B4-BE49-F238E27FC236}">
                <a16:creationId xmlns:a16="http://schemas.microsoft.com/office/drawing/2014/main" id="{CB52CD54-92BB-4F2E-A8F8-5B5859B9C7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7" t="12241" r="9218" b="12802"/>
          <a:stretch/>
        </p:blipFill>
        <p:spPr>
          <a:xfrm>
            <a:off x="432120" y="1338897"/>
            <a:ext cx="3970546" cy="2666974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6748B88D-F4E5-4829-9936-48BD6E1B5765}"/>
              </a:ext>
            </a:extLst>
          </p:cNvPr>
          <p:cNvSpPr txBox="1">
            <a:spLocks/>
          </p:cNvSpPr>
          <p:nvPr/>
        </p:nvSpPr>
        <p:spPr>
          <a:xfrm>
            <a:off x="5159141" y="1207651"/>
            <a:ext cx="4755328" cy="2929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190492" indent="-190492" defTabSz="761970">
              <a:lnSpc>
                <a:spcPct val="90000"/>
              </a:lnSpc>
              <a:spcBef>
                <a:spcPts val="833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333" b="1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lvl="1" indent="-171450" defTabSz="761970">
              <a:lnSpc>
                <a:spcPct val="90000"/>
              </a:lnSpc>
              <a:spcBef>
                <a:spcPts val="417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0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52462" lvl="2" indent="-190492" defTabSz="761970">
              <a:lnSpc>
                <a:spcPct val="90000"/>
              </a:lnSpc>
              <a:spcBef>
                <a:spcPts val="417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667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33447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71443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09541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6pPr>
            <a:lvl7pPr marL="247640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7pPr>
            <a:lvl8pPr marL="285738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8pPr>
            <a:lvl9pPr marL="3238370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r>
              <a:rPr lang="en-GB" dirty="0"/>
              <a:t>The Raspberry Pi</a:t>
            </a:r>
          </a:p>
          <a:p>
            <a:pPr lvl="1"/>
            <a:r>
              <a:rPr lang="en-GB" dirty="0"/>
              <a:t>Affordable, yet powerful</a:t>
            </a:r>
          </a:p>
          <a:p>
            <a:pPr lvl="1"/>
            <a:r>
              <a:rPr lang="en-GB" dirty="0"/>
              <a:t>~$35 </a:t>
            </a:r>
          </a:p>
          <a:p>
            <a:pPr lvl="1"/>
            <a:r>
              <a:rPr lang="en-GB" dirty="0"/>
              <a:t>Can be used for A LOT of projects</a:t>
            </a:r>
          </a:p>
          <a:p>
            <a:pPr lvl="2"/>
            <a:r>
              <a:rPr lang="en-GB" dirty="0"/>
              <a:t>Home automation</a:t>
            </a:r>
          </a:p>
          <a:p>
            <a:pPr lvl="2"/>
            <a:r>
              <a:rPr lang="en-GB" dirty="0"/>
              <a:t>Affordable PC</a:t>
            </a:r>
          </a:p>
          <a:p>
            <a:pPr lvl="2"/>
            <a:r>
              <a:rPr lang="en-GB" dirty="0"/>
              <a:t>Great to learn how to program</a:t>
            </a:r>
            <a:br>
              <a:rPr lang="en-GB" dirty="0"/>
            </a:br>
            <a:r>
              <a:rPr lang="en-GB" dirty="0"/>
              <a:t>on a budget</a:t>
            </a:r>
          </a:p>
        </p:txBody>
      </p:sp>
    </p:spTree>
    <p:extLst>
      <p:ext uri="{BB962C8B-B14F-4D97-AF65-F5344CB8AC3E}">
        <p14:creationId xmlns:p14="http://schemas.microsoft.com/office/powerpoint/2010/main" val="207664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bldLvl="5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18D0A2A-9B02-441C-A63E-A86D79163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are small, expensive, and powerful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3059A0-7C9D-45BE-9DF1-EC38935A3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GB" smtClean="0"/>
              <a:pPr/>
              <a:t>28</a:t>
            </a:fld>
            <a:endParaRPr lang="en-GB" dirty="0"/>
          </a:p>
        </p:txBody>
      </p:sp>
      <p:pic>
        <p:nvPicPr>
          <p:cNvPr id="3" name="Content Placeholder 2" descr="A circuit board&#10;&#10;Description automatically generated">
            <a:extLst>
              <a:ext uri="{FF2B5EF4-FFF2-40B4-BE49-F238E27FC236}">
                <a16:creationId xmlns:a16="http://schemas.microsoft.com/office/drawing/2014/main" id="{0C5D0E6D-E5EB-4020-A475-E8EA53B2E55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t="12681" r="2582" b="6305"/>
          <a:stretch/>
        </p:blipFill>
        <p:spPr>
          <a:xfrm>
            <a:off x="101600" y="872067"/>
            <a:ext cx="5719763" cy="3759200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FA76AF2-5467-4B63-9EA3-9660F48314CF}"/>
              </a:ext>
            </a:extLst>
          </p:cNvPr>
          <p:cNvSpPr txBox="1">
            <a:spLocks/>
          </p:cNvSpPr>
          <p:nvPr/>
        </p:nvSpPr>
        <p:spPr>
          <a:xfrm>
            <a:off x="5821363" y="1207651"/>
            <a:ext cx="4338637" cy="2929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190492" indent="-190492" defTabSz="761970">
              <a:lnSpc>
                <a:spcPct val="90000"/>
              </a:lnSpc>
              <a:spcBef>
                <a:spcPts val="833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333" b="1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lvl="1" indent="-171450" defTabSz="761970">
              <a:lnSpc>
                <a:spcPct val="90000"/>
              </a:lnSpc>
              <a:spcBef>
                <a:spcPts val="417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0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52462" lvl="2" indent="-190492" defTabSz="761970">
              <a:lnSpc>
                <a:spcPct val="90000"/>
              </a:lnSpc>
              <a:spcBef>
                <a:spcPts val="417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667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33447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71443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09541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6pPr>
            <a:lvl7pPr marL="247640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7pPr>
            <a:lvl8pPr marL="285738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8pPr>
            <a:lvl9pPr marL="3238370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r>
              <a:rPr lang="en-GB" dirty="0"/>
              <a:t>My Moto G3 </a:t>
            </a:r>
            <a:r>
              <a:rPr lang="en-GB" dirty="0">
                <a:sym typeface="Wingdings" panose="05000000000000000000" pitchFamily="2" charset="2"/>
              </a:rPr>
              <a:t>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I sacrificed it for you!</a:t>
            </a:r>
          </a:p>
          <a:p>
            <a:pPr lvl="2"/>
            <a:r>
              <a:rPr lang="en-GB" dirty="0">
                <a:sym typeface="Wingdings" panose="05000000000000000000" pitchFamily="2" charset="2"/>
              </a:rPr>
              <a:t>(battery was bloated, it had to go)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Had to rip some parts :D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Mobility is important (~1 day)</a:t>
            </a:r>
          </a:p>
          <a:p>
            <a:pPr lvl="1"/>
            <a:r>
              <a:rPr lang="en-GB" dirty="0"/>
              <a:t>Portability is important</a:t>
            </a:r>
          </a:p>
          <a:p>
            <a:pPr lvl="1"/>
            <a:r>
              <a:rPr lang="en-GB" dirty="0"/>
              <a:t>But it runs beefy apps!</a:t>
            </a:r>
          </a:p>
        </p:txBody>
      </p:sp>
    </p:spTree>
    <p:extLst>
      <p:ext uri="{BB962C8B-B14F-4D97-AF65-F5344CB8AC3E}">
        <p14:creationId xmlns:p14="http://schemas.microsoft.com/office/powerpoint/2010/main" val="39762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5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18D0A2A-9B02-441C-A63E-A86D79163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hold them in our laps (does anyone do that often?)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3059A0-7C9D-45BE-9DF1-EC38935A3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GB" smtClean="0"/>
              <a:pPr/>
              <a:t>29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C5F130-8623-4170-9D01-BC593C108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98" y="1193799"/>
            <a:ext cx="4521439" cy="2373944"/>
          </a:xfrm>
          <a:prstGeom prst="rect">
            <a:avLst/>
          </a:prstGeom>
        </p:spPr>
      </p:pic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39438F1B-8EFD-471E-84F7-933AA72748E1}"/>
              </a:ext>
            </a:extLst>
          </p:cNvPr>
          <p:cNvSpPr txBox="1">
            <a:spLocks/>
          </p:cNvSpPr>
          <p:nvPr/>
        </p:nvSpPr>
        <p:spPr>
          <a:xfrm>
            <a:off x="5020733" y="1193799"/>
            <a:ext cx="4673601" cy="2929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190492" indent="-190492" defTabSz="761970">
              <a:lnSpc>
                <a:spcPct val="90000"/>
              </a:lnSpc>
              <a:spcBef>
                <a:spcPts val="833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333" b="1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lvl="1" indent="-171450" defTabSz="761970">
              <a:lnSpc>
                <a:spcPct val="90000"/>
              </a:lnSpc>
              <a:spcBef>
                <a:spcPts val="417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0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52462" lvl="2" indent="-190492" defTabSz="761970">
              <a:lnSpc>
                <a:spcPct val="90000"/>
              </a:lnSpc>
              <a:spcBef>
                <a:spcPts val="417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667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33447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71443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09541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6pPr>
            <a:lvl7pPr marL="247640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7pPr>
            <a:lvl8pPr marL="285738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8pPr>
            <a:lvl9pPr marL="3238370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r>
              <a:rPr lang="en-GB" dirty="0"/>
              <a:t>Power and mobility</a:t>
            </a:r>
          </a:p>
          <a:p>
            <a:pPr lvl="1"/>
            <a:r>
              <a:rPr lang="en-GB" i="0" dirty="0"/>
              <a:t>Battery life is important</a:t>
            </a:r>
          </a:p>
          <a:p>
            <a:pPr lvl="2"/>
            <a:r>
              <a:rPr lang="en-GB" i="0" dirty="0"/>
              <a:t>We want to fly with them </a:t>
            </a:r>
            <a:r>
              <a:rPr lang="en-GB" i="0" dirty="0">
                <a:sym typeface="Wingdings" panose="05000000000000000000" pitchFamily="2" charset="2"/>
              </a:rPr>
              <a:t></a:t>
            </a:r>
            <a:endParaRPr lang="en-GB" i="0" dirty="0"/>
          </a:p>
          <a:p>
            <a:pPr lvl="1"/>
            <a:r>
              <a:rPr lang="en-GB" i="0" dirty="0"/>
              <a:t>Weight is important</a:t>
            </a:r>
          </a:p>
          <a:p>
            <a:pPr lvl="1"/>
            <a:r>
              <a:rPr lang="en-GB" i="0" dirty="0"/>
              <a:t>Run demanding programs!</a:t>
            </a:r>
          </a:p>
          <a:p>
            <a:pPr lvl="1"/>
            <a:endParaRPr lang="en-GB" i="0" dirty="0"/>
          </a:p>
        </p:txBody>
      </p:sp>
    </p:spTree>
    <p:extLst>
      <p:ext uri="{BB962C8B-B14F-4D97-AF65-F5344CB8AC3E}">
        <p14:creationId xmlns:p14="http://schemas.microsoft.com/office/powerpoint/2010/main" val="171589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bldLvl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1C22A24-2C2E-4F97-92E3-EE5C11C1D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They are old!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F15F22-E071-483C-9203-13C504BD3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C31F7-9EE9-4735-BD8F-D4CBC2487D5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74515" y="559358"/>
            <a:ext cx="4552018" cy="405763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4571681-A22D-419F-B22D-41B4BAA7DADF}"/>
              </a:ext>
            </a:extLst>
          </p:cNvPr>
          <p:cNvSpPr txBox="1">
            <a:spLocks/>
          </p:cNvSpPr>
          <p:nvPr/>
        </p:nvSpPr>
        <p:spPr>
          <a:xfrm>
            <a:off x="5283200" y="1418167"/>
            <a:ext cx="4631269" cy="2599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0492" indent="-190492" defTabSz="761970">
              <a:lnSpc>
                <a:spcPct val="90000"/>
              </a:lnSpc>
              <a:spcBef>
                <a:spcPts val="833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333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lvl="1" indent="-171450" defTabSz="761970">
              <a:lnSpc>
                <a:spcPct val="90000"/>
              </a:lnSpc>
              <a:spcBef>
                <a:spcPts val="417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52462" lvl="2" indent="-190492" defTabSz="761970">
              <a:lnSpc>
                <a:spcPct val="90000"/>
              </a:lnSpc>
              <a:spcBef>
                <a:spcPts val="417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667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33447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71443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09541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6pPr>
            <a:lvl7pPr marL="247640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7pPr>
            <a:lvl8pPr marL="285738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8pPr>
            <a:lvl9pPr marL="3238370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r>
              <a:rPr lang="en-GB" dirty="0"/>
              <a:t>Thousands of years old</a:t>
            </a:r>
          </a:p>
          <a:p>
            <a:pPr lvl="1"/>
            <a:r>
              <a:rPr lang="en-GB" dirty="0"/>
              <a:t>Late second/early first century BC</a:t>
            </a:r>
          </a:p>
          <a:p>
            <a:pPr lvl="1"/>
            <a:r>
              <a:rPr lang="en-GB" dirty="0"/>
              <a:t>That’s like -100 </a:t>
            </a:r>
            <a:r>
              <a:rPr lang="en-GB" dirty="0" err="1"/>
              <a:t>ish</a:t>
            </a:r>
            <a:endParaRPr lang="en-GB" dirty="0"/>
          </a:p>
          <a:p>
            <a:r>
              <a:rPr lang="en-GB" dirty="0"/>
              <a:t>Used for astronomy</a:t>
            </a:r>
          </a:p>
          <a:p>
            <a:pPr lvl="1"/>
            <a:r>
              <a:rPr lang="en-GB" dirty="0"/>
              <a:t>Eclipses</a:t>
            </a:r>
          </a:p>
          <a:p>
            <a:pPr lvl="1"/>
            <a:r>
              <a:rPr lang="en-GB" dirty="0"/>
              <a:t>Astronomical positions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E2AA767-F85B-44E1-9668-380FF58AB982}"/>
              </a:ext>
            </a:extLst>
          </p:cNvPr>
          <p:cNvSpPr txBox="1">
            <a:spLocks/>
          </p:cNvSpPr>
          <p:nvPr/>
        </p:nvSpPr>
        <p:spPr>
          <a:xfrm>
            <a:off x="5808663" y="559357"/>
            <a:ext cx="3429000" cy="613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/>
              <a:t>The </a:t>
            </a:r>
            <a:r>
              <a:rPr lang="en-US" sz="2800"/>
              <a:t>Antikythera Mechanism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0566689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18D0A2A-9B02-441C-A63E-A86D79163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have them at home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3059A0-7C9D-45BE-9DF1-EC38935A3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GB" smtClean="0"/>
              <a:pPr/>
              <a:t>30</a:t>
            </a:fld>
            <a:endParaRPr lang="en-GB" dirty="0"/>
          </a:p>
        </p:txBody>
      </p:sp>
      <p:pic>
        <p:nvPicPr>
          <p:cNvPr id="9" name="Picture 8" descr="A picture containing indoor, computer, table, book&#10;&#10;Description automatically generated">
            <a:extLst>
              <a:ext uri="{FF2B5EF4-FFF2-40B4-BE49-F238E27FC236}">
                <a16:creationId xmlns:a16="http://schemas.microsoft.com/office/drawing/2014/main" id="{756421B0-E2AE-45E7-A3EC-A501C8A6E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3400" y="970600"/>
            <a:ext cx="5147734" cy="3860800"/>
          </a:xfrm>
          <a:prstGeom prst="rect">
            <a:avLst/>
          </a:prstGeom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099819D-6BE3-43D2-9AD8-6FC72A08AF34}"/>
              </a:ext>
            </a:extLst>
          </p:cNvPr>
          <p:cNvSpPr txBox="1">
            <a:spLocks/>
          </p:cNvSpPr>
          <p:nvPr/>
        </p:nvSpPr>
        <p:spPr>
          <a:xfrm>
            <a:off x="5020733" y="1193799"/>
            <a:ext cx="4673601" cy="2929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190492" indent="-190492" defTabSz="761970">
              <a:lnSpc>
                <a:spcPct val="90000"/>
              </a:lnSpc>
              <a:spcBef>
                <a:spcPts val="833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333" b="1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lvl="1" indent="-171450" defTabSz="761970">
              <a:lnSpc>
                <a:spcPct val="90000"/>
              </a:lnSpc>
              <a:spcBef>
                <a:spcPts val="417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0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52462" lvl="2" indent="-190492" defTabSz="761970">
              <a:lnSpc>
                <a:spcPct val="90000"/>
              </a:lnSpc>
              <a:spcBef>
                <a:spcPts val="417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667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33447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71443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09541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6pPr>
            <a:lvl7pPr marL="247640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7pPr>
            <a:lvl8pPr marL="285738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8pPr>
            <a:lvl9pPr marL="3238370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r>
              <a:rPr lang="en-GB" dirty="0"/>
              <a:t>Desktop computers</a:t>
            </a:r>
          </a:p>
          <a:p>
            <a:pPr lvl="1"/>
            <a:r>
              <a:rPr lang="en-GB" dirty="0"/>
              <a:t>Wide range of prices ($300 to +$5k)</a:t>
            </a:r>
          </a:p>
          <a:p>
            <a:pPr lvl="1"/>
            <a:r>
              <a:rPr lang="en-GB" dirty="0"/>
              <a:t>Energy consumption not important</a:t>
            </a:r>
          </a:p>
          <a:p>
            <a:pPr lvl="2"/>
            <a:r>
              <a:rPr lang="en-GB" dirty="0"/>
              <a:t>Beyond cost and heat generation</a:t>
            </a:r>
          </a:p>
          <a:p>
            <a:pPr lvl="1"/>
            <a:r>
              <a:rPr lang="en-GB" dirty="0"/>
              <a:t>Performance</a:t>
            </a:r>
          </a:p>
          <a:p>
            <a:pPr lvl="2"/>
            <a:r>
              <a:rPr lang="en-GB" dirty="0"/>
              <a:t>Games</a:t>
            </a:r>
          </a:p>
          <a:p>
            <a:pPr lvl="2"/>
            <a:r>
              <a:rPr lang="en-GB" dirty="0"/>
              <a:t>Browsers!!</a:t>
            </a:r>
          </a:p>
          <a:p>
            <a:pPr lvl="2"/>
            <a:r>
              <a:rPr lang="en-GB" dirty="0"/>
              <a:t>Word?</a:t>
            </a:r>
          </a:p>
          <a:p>
            <a:pPr lvl="1"/>
            <a:endParaRPr lang="en-GB" dirty="0"/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734D3A51-F675-4882-BE1D-D5B296A436C7}"/>
              </a:ext>
            </a:extLst>
          </p:cNvPr>
          <p:cNvSpPr/>
          <p:nvPr/>
        </p:nvSpPr>
        <p:spPr>
          <a:xfrm>
            <a:off x="3363807" y="3867282"/>
            <a:ext cx="2243667" cy="1680633"/>
          </a:xfrm>
          <a:prstGeom prst="wedgeEllipseCallout">
            <a:avLst>
              <a:gd name="adj1" fmla="val -96909"/>
              <a:gd name="adj2" fmla="val 14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That’s a Raspberry Pi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03C080-A768-4E72-B909-ECE999C6B82B}"/>
              </a:ext>
            </a:extLst>
          </p:cNvPr>
          <p:cNvSpPr/>
          <p:nvPr/>
        </p:nvSpPr>
        <p:spPr>
          <a:xfrm>
            <a:off x="3925965" y="240133"/>
            <a:ext cx="1454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My computer</a:t>
            </a:r>
          </a:p>
        </p:txBody>
      </p:sp>
    </p:spTree>
    <p:extLst>
      <p:ext uri="{BB962C8B-B14F-4D97-AF65-F5344CB8AC3E}">
        <p14:creationId xmlns:p14="http://schemas.microsoft.com/office/powerpoint/2010/main" val="65142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bldLvl="5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18D0A2A-9B02-441C-A63E-A86D79163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have them in warehouses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3059A0-7C9D-45BE-9DF1-EC38935A3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GB" smtClean="0"/>
              <a:pPr/>
              <a:t>31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AD1B01-8361-41A1-8FAB-07741741FE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79" t="20405" r="3617" b="19360"/>
          <a:stretch/>
        </p:blipFill>
        <p:spPr>
          <a:xfrm>
            <a:off x="288465" y="571049"/>
            <a:ext cx="4881282" cy="457290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AD94C88-57A5-492D-A44C-78B20F47D5AC}"/>
              </a:ext>
            </a:extLst>
          </p:cNvPr>
          <p:cNvSpPr txBox="1">
            <a:spLocks/>
          </p:cNvSpPr>
          <p:nvPr/>
        </p:nvSpPr>
        <p:spPr>
          <a:xfrm>
            <a:off x="5288280" y="1193799"/>
            <a:ext cx="4790440" cy="2929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190492" indent="-190492" defTabSz="761970">
              <a:lnSpc>
                <a:spcPct val="90000"/>
              </a:lnSpc>
              <a:spcBef>
                <a:spcPts val="833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333" b="1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lvl="1" indent="-171450" defTabSz="761970">
              <a:lnSpc>
                <a:spcPct val="90000"/>
              </a:lnSpc>
              <a:spcBef>
                <a:spcPts val="417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0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52462" lvl="2" indent="-190492" defTabSz="761970">
              <a:lnSpc>
                <a:spcPct val="90000"/>
              </a:lnSpc>
              <a:spcBef>
                <a:spcPts val="417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667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33447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71443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09541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6pPr>
            <a:lvl7pPr marL="247640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7pPr>
            <a:lvl8pPr marL="285738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8pPr>
            <a:lvl9pPr marL="3238370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r>
              <a:rPr lang="en-GB" dirty="0"/>
              <a:t>Server on a “drawer” (rack)</a:t>
            </a:r>
          </a:p>
          <a:p>
            <a:pPr lvl="1"/>
            <a:r>
              <a:rPr lang="en-GB" dirty="0"/>
              <a:t>Don’t have monitors</a:t>
            </a:r>
          </a:p>
          <a:p>
            <a:pPr lvl="2"/>
            <a:r>
              <a:rPr lang="en-GB" dirty="0"/>
              <a:t>People don’t “use them” directly</a:t>
            </a:r>
          </a:p>
          <a:p>
            <a:pPr lvl="2"/>
            <a:r>
              <a:rPr lang="en-GB" dirty="0"/>
              <a:t>Non-interactive</a:t>
            </a:r>
          </a:p>
          <a:p>
            <a:pPr lvl="2"/>
            <a:endParaRPr lang="en-GB" dirty="0"/>
          </a:p>
          <a:p>
            <a:pPr lvl="1"/>
            <a:r>
              <a:rPr lang="en-GB" dirty="0"/>
              <a:t>Crunch numbers and return results</a:t>
            </a:r>
          </a:p>
          <a:p>
            <a:pPr lvl="2"/>
            <a:r>
              <a:rPr lang="en-GB" dirty="0"/>
              <a:t>Webpages</a:t>
            </a:r>
          </a:p>
          <a:p>
            <a:pPr lvl="2"/>
            <a:r>
              <a:rPr lang="en-GB" dirty="0"/>
              <a:t>Remote storage (e.g., box)</a:t>
            </a:r>
          </a:p>
        </p:txBody>
      </p:sp>
    </p:spTree>
    <p:extLst>
      <p:ext uri="{BB962C8B-B14F-4D97-AF65-F5344CB8AC3E}">
        <p14:creationId xmlns:p14="http://schemas.microsoft.com/office/powerpoint/2010/main" val="133373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5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18D0A2A-9B02-441C-A63E-A86D79163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They come in all shapes and sizes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6B555-6126-4A88-BFD9-695BA358A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3059A0-7C9D-45BE-9DF1-EC38935A3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GB" smtClean="0"/>
              <a:pPr/>
              <a:t>32</a:t>
            </a:fld>
            <a:endParaRPr lang="en-GB" dirty="0"/>
          </a:p>
        </p:txBody>
      </p:sp>
      <p:pic>
        <p:nvPicPr>
          <p:cNvPr id="23" name="Shape 245">
            <a:extLst>
              <a:ext uri="{FF2B5EF4-FFF2-40B4-BE49-F238E27FC236}">
                <a16:creationId xmlns:a16="http://schemas.microsoft.com/office/drawing/2014/main" id="{18A23F55-0094-4574-B367-545F5CDF4F5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8122"/>
          <a:stretch/>
        </p:blipFill>
        <p:spPr>
          <a:xfrm>
            <a:off x="7297092" y="949428"/>
            <a:ext cx="2520160" cy="175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Shape 247">
            <a:extLst>
              <a:ext uri="{FF2B5EF4-FFF2-40B4-BE49-F238E27FC236}">
                <a16:creationId xmlns:a16="http://schemas.microsoft.com/office/drawing/2014/main" id="{DE0AE85C-8C5E-40BF-A130-9BF09253E0D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6861" y="2449558"/>
            <a:ext cx="2205763" cy="1300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Shape 248">
            <a:extLst>
              <a:ext uri="{FF2B5EF4-FFF2-40B4-BE49-F238E27FC236}">
                <a16:creationId xmlns:a16="http://schemas.microsoft.com/office/drawing/2014/main" id="{58D4CBA0-EEEA-4F72-901D-AA7E1100A94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316" y="2535211"/>
            <a:ext cx="1439775" cy="192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Shape 249">
            <a:extLst>
              <a:ext uri="{FF2B5EF4-FFF2-40B4-BE49-F238E27FC236}">
                <a16:creationId xmlns:a16="http://schemas.microsoft.com/office/drawing/2014/main" id="{33894C93-559C-43B6-B240-8B439AA65D3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7316" y="2708677"/>
            <a:ext cx="2952683" cy="2109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250">
            <a:extLst>
              <a:ext uri="{FF2B5EF4-FFF2-40B4-BE49-F238E27FC236}">
                <a16:creationId xmlns:a16="http://schemas.microsoft.com/office/drawing/2014/main" id="{7F96EE83-D2CA-41D6-BCA9-13FE1DDC344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6262" t="21951" r="6271" b="21951"/>
          <a:stretch/>
        </p:blipFill>
        <p:spPr>
          <a:xfrm>
            <a:off x="5615837" y="2697634"/>
            <a:ext cx="1695186" cy="108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251">
            <a:extLst>
              <a:ext uri="{FF2B5EF4-FFF2-40B4-BE49-F238E27FC236}">
                <a16:creationId xmlns:a16="http://schemas.microsoft.com/office/drawing/2014/main" id="{7FD7151E-152C-4EDA-AB6B-06A421C29D7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19408" y="754707"/>
            <a:ext cx="3420901" cy="1089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Shape 252">
            <a:extLst>
              <a:ext uri="{FF2B5EF4-FFF2-40B4-BE49-F238E27FC236}">
                <a16:creationId xmlns:a16="http://schemas.microsoft.com/office/drawing/2014/main" id="{C561A9D4-571F-415D-BCDF-EAC661D0CE2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2747" y="1034404"/>
            <a:ext cx="2493585" cy="1663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253" descr="o shit furby.png">
            <a:extLst>
              <a:ext uri="{FF2B5EF4-FFF2-40B4-BE49-F238E27FC236}">
                <a16:creationId xmlns:a16="http://schemas.microsoft.com/office/drawing/2014/main" id="{604032BC-97F7-4DF1-9B6A-530FDE08B2FD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48650" y="3745550"/>
            <a:ext cx="2736974" cy="261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Shape 246">
            <a:extLst>
              <a:ext uri="{FF2B5EF4-FFF2-40B4-BE49-F238E27FC236}">
                <a16:creationId xmlns:a16="http://schemas.microsoft.com/office/drawing/2014/main" id="{0C574F4F-560E-46EC-8096-17DC89BE993F}"/>
              </a:ext>
            </a:extLst>
          </p:cNvPr>
          <p:cNvPicPr preferRelativeResize="0"/>
          <p:nvPr/>
        </p:nvPicPr>
        <p:blipFill>
          <a:blip r:embed="rId10">
            <a:alphaModFix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875" r="90750">
                        <a14:foregroundMark x1="90375" y1="25667" x2="90750" y2="32167"/>
                        <a14:foregroundMark x1="7875" y1="63167" x2="12125" y2="67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3464" y="1170868"/>
            <a:ext cx="2618740" cy="1964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872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47DE6-5E4C-4454-B97E-38A740CD0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They look different, but follow the same principles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6CAAC6-62BD-4D31-9FC4-104EFB4B9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641EFC5-1934-4D65-A45C-C88A355141D1}"/>
              </a:ext>
            </a:extLst>
          </p:cNvPr>
          <p:cNvSpPr txBox="1">
            <a:spLocks/>
          </p:cNvSpPr>
          <p:nvPr/>
        </p:nvSpPr>
        <p:spPr>
          <a:xfrm>
            <a:off x="4729229" y="233680"/>
            <a:ext cx="5430771" cy="528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190492" indent="-190492" defTabSz="761970">
              <a:lnSpc>
                <a:spcPct val="90000"/>
              </a:lnSpc>
              <a:spcBef>
                <a:spcPts val="833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333" b="1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lvl="1" indent="-171450" defTabSz="761970">
              <a:lnSpc>
                <a:spcPct val="90000"/>
              </a:lnSpc>
              <a:spcBef>
                <a:spcPts val="417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0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52462" lvl="2" indent="-190492" defTabSz="761970">
              <a:lnSpc>
                <a:spcPct val="90000"/>
              </a:lnSpc>
              <a:spcBef>
                <a:spcPts val="417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667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33447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71443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09541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6pPr>
            <a:lvl7pPr marL="247640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7pPr>
            <a:lvl8pPr marL="285738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8pPr>
            <a:lvl9pPr marL="3238370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r>
              <a:rPr lang="en-GB" dirty="0"/>
              <a:t>The Von Neumann architecture</a:t>
            </a:r>
          </a:p>
          <a:p>
            <a:pPr lvl="1"/>
            <a:r>
              <a:rPr lang="en-GB" dirty="0"/>
              <a:t>Was developed for the EDVAC</a:t>
            </a:r>
          </a:p>
          <a:p>
            <a:r>
              <a:rPr lang="en-GB" dirty="0"/>
              <a:t>CPU</a:t>
            </a:r>
          </a:p>
          <a:p>
            <a:pPr lvl="1"/>
            <a:r>
              <a:rPr lang="en-GB" dirty="0"/>
              <a:t>Control </a:t>
            </a:r>
            <a:r>
              <a:rPr lang="en-GB" dirty="0">
                <a:sym typeface="Wingdings" panose="05000000000000000000" pitchFamily="2" charset="2"/>
              </a:rPr>
              <a:t></a:t>
            </a:r>
            <a:r>
              <a:rPr lang="en-GB" dirty="0"/>
              <a:t> Reads code &amp; manages execution</a:t>
            </a:r>
          </a:p>
          <a:p>
            <a:pPr lvl="1"/>
            <a:r>
              <a:rPr lang="en-GB" dirty="0"/>
              <a:t>ALU -&gt; Performs calculations on data</a:t>
            </a:r>
          </a:p>
          <a:p>
            <a:r>
              <a:rPr lang="en-GB" dirty="0"/>
              <a:t>Memory</a:t>
            </a:r>
          </a:p>
          <a:p>
            <a:pPr lvl="1"/>
            <a:r>
              <a:rPr lang="en-GB" dirty="0"/>
              <a:t>Contains information</a:t>
            </a:r>
          </a:p>
          <a:p>
            <a:pPr lvl="2"/>
            <a:r>
              <a:rPr lang="en-GB" dirty="0"/>
              <a:t>The programs</a:t>
            </a:r>
          </a:p>
          <a:p>
            <a:pPr lvl="2"/>
            <a:r>
              <a:rPr lang="en-GB" dirty="0"/>
              <a:t>The data</a:t>
            </a:r>
          </a:p>
          <a:p>
            <a:r>
              <a:rPr lang="en-GB" dirty="0"/>
              <a:t>Inputs and outputs</a:t>
            </a:r>
          </a:p>
          <a:p>
            <a:pPr lvl="1"/>
            <a:r>
              <a:rPr lang="en-GB" dirty="0"/>
              <a:t>Connect the computer and the world</a:t>
            </a:r>
          </a:p>
          <a:p>
            <a:pPr lvl="2"/>
            <a:r>
              <a:rPr lang="en-GB" dirty="0"/>
              <a:t>Keyboards, Disk drives, monitors, etc.</a:t>
            </a:r>
          </a:p>
          <a:p>
            <a:pPr lvl="1"/>
            <a:endParaRPr lang="en-GB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D0E7119-2468-4F23-8D0A-E422616DF14B}"/>
              </a:ext>
            </a:extLst>
          </p:cNvPr>
          <p:cNvGrpSpPr/>
          <p:nvPr/>
        </p:nvGrpSpPr>
        <p:grpSpPr>
          <a:xfrm>
            <a:off x="95466" y="935397"/>
            <a:ext cx="4608903" cy="3088384"/>
            <a:chOff x="710445" y="908575"/>
            <a:chExt cx="5357407" cy="358995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B6E705-4C49-42BF-86CC-ACF6DDA28D6B}"/>
                </a:ext>
              </a:extLst>
            </p:cNvPr>
            <p:cNvSpPr/>
            <p:nvPr/>
          </p:nvSpPr>
          <p:spPr>
            <a:xfrm>
              <a:off x="1820470" y="908575"/>
              <a:ext cx="3419149" cy="46508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Stored-Program Computer</a:t>
              </a:r>
              <a:endParaRPr lang="en-GB" sz="2000" dirty="0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1A39DEC-802E-4101-879A-45D744CC2BC8}"/>
                </a:ext>
              </a:extLst>
            </p:cNvPr>
            <p:cNvGrpSpPr/>
            <p:nvPr/>
          </p:nvGrpSpPr>
          <p:grpSpPr>
            <a:xfrm>
              <a:off x="1904999" y="1489100"/>
              <a:ext cx="3296920" cy="3009425"/>
              <a:chOff x="944880" y="973295"/>
              <a:chExt cx="3296920" cy="3009425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22B37BB-F748-41D9-9A00-ECEAAFBF3AEB}"/>
                  </a:ext>
                </a:extLst>
              </p:cNvPr>
              <p:cNvSpPr/>
              <p:nvPr/>
            </p:nvSpPr>
            <p:spPr>
              <a:xfrm>
                <a:off x="944880" y="1643196"/>
                <a:ext cx="2997197" cy="1964264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dirty="0">
                  <a:solidFill>
                    <a:srgbClr val="E27B26"/>
                  </a:solidFill>
                </a:endParaRPr>
              </a:p>
              <a:p>
                <a:pPr algn="ctr"/>
                <a:endParaRPr lang="en-GB" sz="2400" dirty="0">
                  <a:solidFill>
                    <a:srgbClr val="E27B26"/>
                  </a:solidFill>
                </a:endParaRPr>
              </a:p>
              <a:p>
                <a:pPr algn="ctr"/>
                <a:endParaRPr lang="en-GB" sz="2400" dirty="0">
                  <a:solidFill>
                    <a:srgbClr val="E27B26"/>
                  </a:solidFill>
                </a:endParaRPr>
              </a:p>
              <a:p>
                <a:r>
                  <a:rPr lang="en-GB" sz="2400" dirty="0">
                    <a:solidFill>
                      <a:srgbClr val="E27B26"/>
                    </a:solidFill>
                  </a:rPr>
                  <a:t>CPU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2876E59-9A0D-42D2-B4AD-83C3998E9CA1}"/>
                  </a:ext>
                </a:extLst>
              </p:cNvPr>
              <p:cNvSpPr/>
              <p:nvPr/>
            </p:nvSpPr>
            <p:spPr>
              <a:xfrm>
                <a:off x="1038015" y="1890763"/>
                <a:ext cx="1293705" cy="12537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Control</a:t>
                </a:r>
                <a:br>
                  <a:rPr lang="en-US" sz="1600" dirty="0">
                    <a:solidFill>
                      <a:schemeClr val="tx1"/>
                    </a:solidFill>
                  </a:rPr>
                </a:br>
                <a:r>
                  <a:rPr lang="en-US" sz="1600" dirty="0">
                    <a:solidFill>
                      <a:schemeClr val="tx1"/>
                    </a:solidFill>
                  </a:rPr>
                  <a:t>Unit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C4475E4-E53C-46CA-A3B8-4BB95CB066E2}"/>
                  </a:ext>
                </a:extLst>
              </p:cNvPr>
              <p:cNvSpPr/>
              <p:nvPr/>
            </p:nvSpPr>
            <p:spPr>
              <a:xfrm>
                <a:off x="2569926" y="1883143"/>
                <a:ext cx="1293706" cy="12537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Arithmetic Logic Unit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AA506F1-C1F7-40CB-9BCD-21970B949EE2}"/>
                  </a:ext>
                </a:extLst>
              </p:cNvPr>
              <p:cNvSpPr/>
              <p:nvPr/>
            </p:nvSpPr>
            <p:spPr>
              <a:xfrm>
                <a:off x="1053993" y="973295"/>
                <a:ext cx="2772446" cy="46026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Memory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5F994829-E4EF-47FD-B088-F919C335D6BB}"/>
                  </a:ext>
                </a:extLst>
              </p:cNvPr>
              <p:cNvCxnSpPr/>
              <p:nvPr/>
            </p:nvCxnSpPr>
            <p:spPr>
              <a:xfrm flipV="1">
                <a:off x="1305560" y="1433564"/>
                <a:ext cx="0" cy="45719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AEF172B5-C0F1-4D95-B440-8C8BCAF5CEE8}"/>
                  </a:ext>
                </a:extLst>
              </p:cNvPr>
              <p:cNvCxnSpPr/>
              <p:nvPr/>
            </p:nvCxnSpPr>
            <p:spPr>
              <a:xfrm flipV="1">
                <a:off x="2819400" y="1433564"/>
                <a:ext cx="0" cy="457199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C2537FC5-D912-4664-8054-879690897E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28661" y="1460221"/>
                <a:ext cx="0" cy="422922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BC511D84-84C1-42BF-962E-4AE719557B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9741" y="1460221"/>
                <a:ext cx="0" cy="422922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374FC58B-D3AD-48DC-8A3C-4A728985D5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26885" y="2345424"/>
                <a:ext cx="2430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5BEA1C1D-19D1-42C7-A81C-18AD51DDA3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23254" y="2675624"/>
                <a:ext cx="246672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87199AD-0BE1-4D53-9041-1524567F4CB9}"/>
                  </a:ext>
                </a:extLst>
              </p:cNvPr>
              <p:cNvSpPr/>
              <p:nvPr/>
            </p:nvSpPr>
            <p:spPr>
              <a:xfrm>
                <a:off x="2206168" y="3670802"/>
                <a:ext cx="933272" cy="311918"/>
              </a:xfrm>
              <a:prstGeom prst="rect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Input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7F28471-C8E5-4684-8DDF-156C298E24E4}"/>
                  </a:ext>
                </a:extLst>
              </p:cNvPr>
              <p:cNvSpPr/>
              <p:nvPr/>
            </p:nvSpPr>
            <p:spPr>
              <a:xfrm>
                <a:off x="3308528" y="3670802"/>
                <a:ext cx="933272" cy="311918"/>
              </a:xfrm>
              <a:prstGeom prst="rect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Output</a:t>
                </a:r>
              </a:p>
            </p:txBody>
          </p: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F780CB27-DFEB-47A7-98B8-D73E66AA44DB}"/>
                  </a:ext>
                </a:extLst>
              </p:cNvPr>
              <p:cNvCxnSpPr>
                <a:cxnSpLocks/>
                <a:endCxn id="34" idx="0"/>
              </p:cNvCxnSpPr>
              <p:nvPr/>
            </p:nvCxnSpPr>
            <p:spPr>
              <a:xfrm>
                <a:off x="3271520" y="3144521"/>
                <a:ext cx="503644" cy="52628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E98E97F1-CDF7-4D0B-A958-A4DB828F31C6}"/>
                  </a:ext>
                </a:extLst>
              </p:cNvPr>
              <p:cNvCxnSpPr>
                <a:cxnSpLocks/>
                <a:stCxn id="33" idx="0"/>
              </p:cNvCxnSpPr>
              <p:nvPr/>
            </p:nvCxnSpPr>
            <p:spPr>
              <a:xfrm flipV="1">
                <a:off x="2672804" y="3136902"/>
                <a:ext cx="458892" cy="53390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CE5D0F4-FF47-44FA-ADFF-BF100EA9B8BE}"/>
                </a:ext>
              </a:extLst>
            </p:cNvPr>
            <p:cNvSpPr/>
            <p:nvPr/>
          </p:nvSpPr>
          <p:spPr>
            <a:xfrm>
              <a:off x="710445" y="1836604"/>
              <a:ext cx="1442223" cy="6441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/>
                <a:t>Code</a:t>
              </a:r>
              <a:br>
                <a:rPr lang="en-GB" sz="1600" dirty="0"/>
              </a:br>
              <a:r>
                <a:rPr lang="en-GB" sz="1600" dirty="0"/>
                <a:t>what to do?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46B292D-0460-4D5C-904A-67E31174F345}"/>
                </a:ext>
              </a:extLst>
            </p:cNvPr>
            <p:cNvSpPr/>
            <p:nvPr/>
          </p:nvSpPr>
          <p:spPr>
            <a:xfrm>
              <a:off x="4625629" y="1836604"/>
              <a:ext cx="1442223" cy="644157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/>
                <a:t>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69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bldLvl="5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F4D75-B1A6-4B2D-96E1-E2D65E0FB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Hardware is hard (ah!) to change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01A56C-4D7D-4601-BCF8-2273A8AB9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74EF33-61EF-4995-9473-B0F924FF0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533" y="734906"/>
            <a:ext cx="9668936" cy="4472094"/>
          </a:xfrm>
        </p:spPr>
        <p:txBody>
          <a:bodyPr>
            <a:normAutofit/>
          </a:bodyPr>
          <a:lstStyle/>
          <a:p>
            <a:r>
              <a:rPr lang="en-GB" dirty="0"/>
              <a:t>Once the circuits are made, there is not much you can change</a:t>
            </a:r>
          </a:p>
          <a:p>
            <a:pPr lvl="1"/>
            <a:r>
              <a:rPr lang="en-GB" dirty="0"/>
              <a:t>It is still configurable and limited modifications are possible</a:t>
            </a:r>
          </a:p>
          <a:p>
            <a:pPr lvl="1"/>
            <a:r>
              <a:rPr lang="en-GB" dirty="0"/>
              <a:t>Flipping switches and connecting cables (ENIAC) </a:t>
            </a:r>
            <a:r>
              <a:rPr lang="en-GB" dirty="0">
                <a:sym typeface="Wingdings" panose="05000000000000000000" pitchFamily="2" charset="2"/>
              </a:rPr>
              <a:t></a:t>
            </a:r>
            <a:endParaRPr lang="en-GB" dirty="0"/>
          </a:p>
          <a:p>
            <a:r>
              <a:rPr lang="en-GB" dirty="0"/>
              <a:t>But what if we want to use the computer for something new?</a:t>
            </a:r>
          </a:p>
          <a:p>
            <a:pPr lvl="1"/>
            <a:r>
              <a:rPr lang="en-GB" dirty="0"/>
              <a:t>We need something flexible! </a:t>
            </a:r>
          </a:p>
          <a:p>
            <a:pPr lvl="1"/>
            <a:r>
              <a:rPr lang="en-GB" dirty="0"/>
              <a:t>Something soft (ah!) and mouldable</a:t>
            </a:r>
          </a:p>
          <a:p>
            <a:r>
              <a:rPr lang="en-GB" dirty="0"/>
              <a:t>We need Software</a:t>
            </a:r>
          </a:p>
          <a:p>
            <a:pPr lvl="1"/>
            <a:r>
              <a:rPr lang="en-GB" dirty="0"/>
              <a:t>Something the ENIAC programmers (the original computers) learned</a:t>
            </a:r>
          </a:p>
          <a:p>
            <a:pPr lvl="2"/>
            <a:r>
              <a:rPr lang="en-GB" dirty="0">
                <a:sym typeface="Wingdings" panose="05000000000000000000" pitchFamily="2" charset="2"/>
              </a:rPr>
              <a:t>Not “refrigerator ladies”              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Leading to the development of programming languages</a:t>
            </a:r>
          </a:p>
          <a:p>
            <a:pPr lvl="2"/>
            <a:r>
              <a:rPr lang="en-GB" dirty="0"/>
              <a:t>Famously: Grace Hopper and Betty </a:t>
            </a:r>
            <a:r>
              <a:rPr lang="en-GB" dirty="0" err="1"/>
              <a:t>Holberton</a:t>
            </a:r>
            <a:r>
              <a:rPr lang="en-GB" dirty="0"/>
              <a:t> (COBOL and Fortran)</a:t>
            </a:r>
          </a:p>
          <a:p>
            <a:pPr lvl="2"/>
            <a:r>
              <a:rPr lang="en-GB" i="1" dirty="0"/>
              <a:t>Top Secret </a:t>
            </a:r>
            <a:r>
              <a:rPr lang="en-GB" i="1" dirty="0" err="1"/>
              <a:t>Rosies</a:t>
            </a:r>
            <a:r>
              <a:rPr lang="en-GB" i="1" dirty="0"/>
              <a:t>: The Female "Computers" of WWII</a:t>
            </a:r>
            <a:r>
              <a:rPr lang="en-GB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ADD00F-0D56-4D54-80BD-3E8DF4DBE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7" name="Picture 6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11C49CBE-FD18-4BC9-8206-C69A3BAC6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908" y="3627384"/>
            <a:ext cx="2049559" cy="135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835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1FF029D-916F-4A7F-AE3F-61D2FFCF8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Software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367992-8D7B-4C31-8DCE-399EF8DB35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Why do we want to program?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31B1B-B3E9-4807-831D-704391784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147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142CB39-3DDF-40AB-AEC5-369AB8C52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useful?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99C48-C82D-4C2A-8FBB-D8A13CF7E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GB" smtClean="0"/>
              <a:pPr/>
              <a:t>36</a:t>
            </a:fld>
            <a:endParaRPr lang="en-GB" dirty="0"/>
          </a:p>
        </p:txBody>
      </p:sp>
      <p:pic>
        <p:nvPicPr>
          <p:cNvPr id="10" name="Picture 9" descr="A picture containing indoor, table, sitting, black&#10;&#10;Description automatically generated">
            <a:extLst>
              <a:ext uri="{FF2B5EF4-FFF2-40B4-BE49-F238E27FC236}">
                <a16:creationId xmlns:a16="http://schemas.microsoft.com/office/drawing/2014/main" id="{4DBB4850-9A9F-4F5C-A850-A6E72616E3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6" b="20232"/>
          <a:stretch/>
        </p:blipFill>
        <p:spPr>
          <a:xfrm>
            <a:off x="4766860" y="863601"/>
            <a:ext cx="4902074" cy="3012416"/>
          </a:xfrm>
          <a:prstGeom prst="rect">
            <a:avLst/>
          </a:prstGeom>
        </p:spPr>
      </p:pic>
      <p:pic>
        <p:nvPicPr>
          <p:cNvPr id="12" name="Picture 11" descr="A picture containing wine, sitting, glass, table&#10;&#10;Description automatically generated">
            <a:extLst>
              <a:ext uri="{FF2B5EF4-FFF2-40B4-BE49-F238E27FC236}">
                <a16:creationId xmlns:a16="http://schemas.microsoft.com/office/drawing/2014/main" id="{87DA6D2C-4E2D-4714-81FF-84B78B02B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0" y="863601"/>
            <a:ext cx="3069165" cy="3069165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E06D83E6-9CAD-45B2-87A8-4BBD6279A066}"/>
              </a:ext>
            </a:extLst>
          </p:cNvPr>
          <p:cNvSpPr/>
          <p:nvPr/>
        </p:nvSpPr>
        <p:spPr>
          <a:xfrm>
            <a:off x="179916" y="3092449"/>
            <a:ext cx="2243667" cy="1680633"/>
          </a:xfrm>
          <a:prstGeom prst="wedgeEllipseCallout">
            <a:avLst>
              <a:gd name="adj1" fmla="val 52752"/>
              <a:gd name="adj2" fmla="val -961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 accessory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FCB37DBE-2FA8-4359-BCC0-73668FBC55BF}"/>
              </a:ext>
            </a:extLst>
          </p:cNvPr>
          <p:cNvSpPr/>
          <p:nvPr/>
        </p:nvSpPr>
        <p:spPr>
          <a:xfrm>
            <a:off x="3845983" y="174997"/>
            <a:ext cx="2243667" cy="1680633"/>
          </a:xfrm>
          <a:prstGeom prst="wedgeEllipseCallout">
            <a:avLst>
              <a:gd name="adj1" fmla="val 73129"/>
              <a:gd name="adj2" fmla="val 519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Many accessories</a:t>
            </a:r>
          </a:p>
        </p:txBody>
      </p:sp>
    </p:spTree>
    <p:extLst>
      <p:ext uri="{BB962C8B-B14F-4D97-AF65-F5344CB8AC3E}">
        <p14:creationId xmlns:p14="http://schemas.microsoft.com/office/powerpoint/2010/main" val="296370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E476BFE-2DF6-4EF4-BDBD-40F98A41B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with a single function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471D67-67EE-477F-9B9B-AFE46D22F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7" name="Picture 6" descr="A store front at day&#10;&#10;Description automatically generated">
            <a:extLst>
              <a:ext uri="{FF2B5EF4-FFF2-40B4-BE49-F238E27FC236}">
                <a16:creationId xmlns:a16="http://schemas.microsoft.com/office/drawing/2014/main" id="{4DBABD26-ADD7-4DC7-9133-E936D73DA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536" y="1651520"/>
            <a:ext cx="2983924" cy="20986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C7B24E-6FCF-4FDB-8EC7-E13EAEADF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69" y="1512569"/>
            <a:ext cx="1174312" cy="1890642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32EAA243-174C-4E49-AE88-114F7E88EED3}"/>
              </a:ext>
            </a:extLst>
          </p:cNvPr>
          <p:cNvSpPr/>
          <p:nvPr/>
        </p:nvSpPr>
        <p:spPr>
          <a:xfrm>
            <a:off x="2167392" y="2457890"/>
            <a:ext cx="840872" cy="5926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69CB88-B3C0-4302-AE91-1F3B382546BE}"/>
              </a:ext>
            </a:extLst>
          </p:cNvPr>
          <p:cNvSpPr/>
          <p:nvPr/>
        </p:nvSpPr>
        <p:spPr>
          <a:xfrm>
            <a:off x="2021520" y="1796140"/>
            <a:ext cx="1132616" cy="49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in</a:t>
            </a:r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FAE1C0-6356-42D3-B84E-FDAC8BD107E1}"/>
              </a:ext>
            </a:extLst>
          </p:cNvPr>
          <p:cNvSpPr/>
          <p:nvPr/>
        </p:nvSpPr>
        <p:spPr>
          <a:xfrm>
            <a:off x="6170464" y="1796140"/>
            <a:ext cx="1132616" cy="49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out</a:t>
            </a:r>
            <a:endParaRPr lang="en-GB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9A33F55-8DD3-4B16-9F94-5B800636DDD6}"/>
              </a:ext>
            </a:extLst>
          </p:cNvPr>
          <p:cNvSpPr/>
          <p:nvPr/>
        </p:nvSpPr>
        <p:spPr>
          <a:xfrm>
            <a:off x="6316336" y="2457890"/>
            <a:ext cx="840872" cy="5926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4D8A9D-86E3-4D18-B45C-5BA0F0F30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8567" y="2019819"/>
            <a:ext cx="1734633" cy="136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9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A308F-9E6F-4A9C-825A-F8A3B35D1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 want computers to do different things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811693-31B1-4A85-98DA-A7B4D456D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Computers are useful in many situations</a:t>
            </a:r>
          </a:p>
          <a:p>
            <a:pPr lvl="1"/>
            <a:r>
              <a:rPr lang="en-GB" dirty="0"/>
              <a:t>Because they are programable!</a:t>
            </a:r>
          </a:p>
          <a:p>
            <a:pPr lvl="1"/>
            <a:endParaRPr lang="en-GB" dirty="0"/>
          </a:p>
          <a:p>
            <a:r>
              <a:rPr lang="en-GB" dirty="0"/>
              <a:t>Computers can run different </a:t>
            </a:r>
            <a:r>
              <a:rPr lang="en-GB" u="sng" dirty="0"/>
              <a:t>programs</a:t>
            </a:r>
            <a:endParaRPr lang="en-GB" dirty="0"/>
          </a:p>
          <a:p>
            <a:pPr lvl="1"/>
            <a:r>
              <a:rPr lang="en-GB" b="1" u="sng" dirty="0"/>
              <a:t>Program:</a:t>
            </a:r>
            <a:r>
              <a:rPr lang="en-GB" dirty="0"/>
              <a:t> A set of instructions that tell the computer what to do</a:t>
            </a:r>
          </a:p>
          <a:p>
            <a:pPr lvl="1"/>
            <a:r>
              <a:rPr lang="en-GB" dirty="0"/>
              <a:t>Computers are not very smart actually, they do what programs tell them</a:t>
            </a:r>
          </a:p>
          <a:p>
            <a:endParaRPr lang="en-GB" dirty="0"/>
          </a:p>
          <a:p>
            <a:r>
              <a:rPr lang="en-GB" dirty="0"/>
              <a:t>Examples of software:</a:t>
            </a:r>
          </a:p>
          <a:p>
            <a:pPr lvl="1"/>
            <a:r>
              <a:rPr lang="en-GB" dirty="0"/>
              <a:t>Windows, OSX, Linux – Operating Systems (OS) that manage your computer</a:t>
            </a:r>
          </a:p>
          <a:p>
            <a:pPr lvl="1"/>
            <a:r>
              <a:rPr lang="en-GB" dirty="0">
                <a:solidFill>
                  <a:schemeClr val="accent3"/>
                </a:solidFill>
              </a:rPr>
              <a:t>Word, Firefox, Animal Crossing – Applications ran by the user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F7B281-5017-4A72-93E4-0E3A54DD5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13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E476BFE-2DF6-4EF4-BDBD-40F98A41B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Programmable machine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471D67-67EE-477F-9B9B-AFE46D22F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7" name="Picture 6" descr="A store front at day&#10;&#10;Description automatically generated">
            <a:extLst>
              <a:ext uri="{FF2B5EF4-FFF2-40B4-BE49-F238E27FC236}">
                <a16:creationId xmlns:a16="http://schemas.microsoft.com/office/drawing/2014/main" id="{4DBABD26-ADD7-4DC7-9133-E936D73DA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536" y="2201853"/>
            <a:ext cx="2983924" cy="20986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C7B24E-6FCF-4FDB-8EC7-E13EAEADF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69" y="1854125"/>
            <a:ext cx="1174312" cy="1890642"/>
          </a:xfrm>
          <a:prstGeom prst="rect">
            <a:avLst/>
          </a:prstGeom>
        </p:spPr>
      </p:pic>
      <p:pic>
        <p:nvPicPr>
          <p:cNvPr id="11" name="Picture 10" descr="A close up of a computer keyboard&#10;&#10;Description automatically generated">
            <a:extLst>
              <a:ext uri="{FF2B5EF4-FFF2-40B4-BE49-F238E27FC236}">
                <a16:creationId xmlns:a16="http://schemas.microsoft.com/office/drawing/2014/main" id="{8F7505F4-D736-4D6C-9A79-8928CD50AC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19407" b="20889"/>
          <a:stretch/>
        </p:blipFill>
        <p:spPr>
          <a:xfrm>
            <a:off x="341222" y="3884466"/>
            <a:ext cx="1907207" cy="863601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32EAA243-174C-4E49-AE88-114F7E88EED3}"/>
              </a:ext>
            </a:extLst>
          </p:cNvPr>
          <p:cNvSpPr/>
          <p:nvPr/>
        </p:nvSpPr>
        <p:spPr>
          <a:xfrm>
            <a:off x="2167392" y="3008223"/>
            <a:ext cx="840872" cy="5926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69CB88-B3C0-4302-AE91-1F3B382546BE}"/>
              </a:ext>
            </a:extLst>
          </p:cNvPr>
          <p:cNvSpPr/>
          <p:nvPr/>
        </p:nvSpPr>
        <p:spPr>
          <a:xfrm>
            <a:off x="2021520" y="2346473"/>
            <a:ext cx="1132616" cy="49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in</a:t>
            </a:r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FAE1C0-6356-42D3-B84E-FDAC8BD107E1}"/>
              </a:ext>
            </a:extLst>
          </p:cNvPr>
          <p:cNvSpPr/>
          <p:nvPr/>
        </p:nvSpPr>
        <p:spPr>
          <a:xfrm>
            <a:off x="6170464" y="2346473"/>
            <a:ext cx="1132616" cy="49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out</a:t>
            </a:r>
            <a:endParaRPr lang="en-GB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9A33F55-8DD3-4B16-9F94-5B800636DDD6}"/>
              </a:ext>
            </a:extLst>
          </p:cNvPr>
          <p:cNvSpPr/>
          <p:nvPr/>
        </p:nvSpPr>
        <p:spPr>
          <a:xfrm>
            <a:off x="6316336" y="3008223"/>
            <a:ext cx="840872" cy="5926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4D8A9D-86E3-4D18-B45C-5BA0F0F30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8567" y="1754332"/>
            <a:ext cx="1734633" cy="1362093"/>
          </a:xfrm>
          <a:prstGeom prst="rect">
            <a:avLst/>
          </a:prstGeom>
        </p:spPr>
      </p:pic>
      <p:pic>
        <p:nvPicPr>
          <p:cNvPr id="17" name="Picture 16" descr="A sign in front of a computer&#10;&#10;Description automatically generated">
            <a:extLst>
              <a:ext uri="{FF2B5EF4-FFF2-40B4-BE49-F238E27FC236}">
                <a16:creationId xmlns:a16="http://schemas.microsoft.com/office/drawing/2014/main" id="{E349A2D9-4E2E-4FC9-9750-63FDCCFE93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69461" y="3534339"/>
            <a:ext cx="2312843" cy="1734632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F58AB401-6503-4121-8B22-FE5FFA98B8E3}"/>
              </a:ext>
            </a:extLst>
          </p:cNvPr>
          <p:cNvSpPr/>
          <p:nvPr/>
        </p:nvSpPr>
        <p:spPr>
          <a:xfrm rot="5400000">
            <a:off x="4412989" y="1693892"/>
            <a:ext cx="840872" cy="5926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AF17A4D-FCA0-4E60-81DE-C5E2BA2356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72" r="319"/>
          <a:stretch/>
        </p:blipFill>
        <p:spPr>
          <a:xfrm>
            <a:off x="4248184" y="217282"/>
            <a:ext cx="1170483" cy="1519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03D20B-DCE6-44C7-AB86-F1460EA83D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3989" y="455941"/>
            <a:ext cx="1729209" cy="9751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23E5241-7DE7-4BA0-A21E-33F0F3E547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72" r="319"/>
          <a:stretch/>
        </p:blipFill>
        <p:spPr>
          <a:xfrm>
            <a:off x="2979189" y="217282"/>
            <a:ext cx="1170483" cy="15192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C1C1449-C216-4AAF-B273-E1B44E4A89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72" r="319"/>
          <a:stretch/>
        </p:blipFill>
        <p:spPr>
          <a:xfrm>
            <a:off x="5527690" y="217282"/>
            <a:ext cx="1170483" cy="151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3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B3A8D-ADAC-4568-852B-08351C0F5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They are not (ALL) war machines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DBD3E8-DB2C-48B3-99FC-30D0BC0E4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EB15B7-237C-49A4-BD9B-E4AD020EDC0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44881" y="448733"/>
            <a:ext cx="2371320" cy="3171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8D3A41D-509C-42F5-8826-2220DC465D69}"/>
              </a:ext>
            </a:extLst>
          </p:cNvPr>
          <p:cNvGrpSpPr/>
          <p:nvPr/>
        </p:nvGrpSpPr>
        <p:grpSpPr>
          <a:xfrm>
            <a:off x="664634" y="537216"/>
            <a:ext cx="4466168" cy="3157081"/>
            <a:chOff x="664634" y="537216"/>
            <a:chExt cx="4466168" cy="315708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25EC372-09EF-43A4-A452-880345F41D64}"/>
                </a:ext>
              </a:extLst>
            </p:cNvPr>
            <p:cNvSpPr/>
            <p:nvPr/>
          </p:nvSpPr>
          <p:spPr>
            <a:xfrm>
              <a:off x="664634" y="1677606"/>
              <a:ext cx="660399" cy="876300"/>
            </a:xfrm>
            <a:prstGeom prst="rect">
              <a:avLst/>
            </a:prstGeom>
            <a:solidFill>
              <a:srgbClr val="E4664F">
                <a:alpha val="50196"/>
              </a:srgbClr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rapezoid 15">
              <a:extLst>
                <a:ext uri="{FF2B5EF4-FFF2-40B4-BE49-F238E27FC236}">
                  <a16:creationId xmlns:a16="http://schemas.microsoft.com/office/drawing/2014/main" id="{E5E1762B-9AA0-4356-B6B8-33AECD5CF3B1}"/>
                </a:ext>
              </a:extLst>
            </p:cNvPr>
            <p:cNvSpPr/>
            <p:nvPr/>
          </p:nvSpPr>
          <p:spPr>
            <a:xfrm rot="16200000">
              <a:off x="1649378" y="212873"/>
              <a:ext cx="3157080" cy="3805768"/>
            </a:xfrm>
            <a:prstGeom prst="trapezoid">
              <a:avLst>
                <a:gd name="adj" fmla="val 36209"/>
              </a:avLst>
            </a:prstGeom>
            <a:solidFill>
              <a:srgbClr val="E4664F">
                <a:alpha val="20000"/>
              </a:srgb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rapezoid 16">
              <a:extLst>
                <a:ext uri="{FF2B5EF4-FFF2-40B4-BE49-F238E27FC236}">
                  <a16:creationId xmlns:a16="http://schemas.microsoft.com/office/drawing/2014/main" id="{03982714-8D94-436A-8F18-479A598FA051}"/>
                </a:ext>
              </a:extLst>
            </p:cNvPr>
            <p:cNvSpPr/>
            <p:nvPr/>
          </p:nvSpPr>
          <p:spPr>
            <a:xfrm rot="16200000">
              <a:off x="133519" y="1068332"/>
              <a:ext cx="3157080" cy="2094847"/>
            </a:xfrm>
            <a:prstGeom prst="trapezoid">
              <a:avLst>
                <a:gd name="adj" fmla="val 54413"/>
              </a:avLst>
            </a:prstGeom>
            <a:solidFill>
              <a:srgbClr val="E4664F">
                <a:alpha val="20000"/>
              </a:srgb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2F2D593-0001-461B-A83E-2416AA3EE16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64633" y="1677605"/>
            <a:ext cx="660400" cy="88327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348B9479-1734-4DCB-BD23-969011928F21}"/>
              </a:ext>
            </a:extLst>
          </p:cNvPr>
          <p:cNvSpPr txBox="1">
            <a:spLocks/>
          </p:cNvSpPr>
          <p:nvPr/>
        </p:nvSpPr>
        <p:spPr>
          <a:xfrm>
            <a:off x="5283200" y="1418167"/>
            <a:ext cx="4728105" cy="2599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0492" indent="-190492" defTabSz="761970">
              <a:lnSpc>
                <a:spcPct val="90000"/>
              </a:lnSpc>
              <a:spcBef>
                <a:spcPts val="833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333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lvl="1" indent="-171450" defTabSz="761970">
              <a:lnSpc>
                <a:spcPct val="90000"/>
              </a:lnSpc>
              <a:spcBef>
                <a:spcPts val="417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52462" lvl="2" indent="-190492" defTabSz="761970">
              <a:lnSpc>
                <a:spcPct val="90000"/>
              </a:lnSpc>
              <a:spcBef>
                <a:spcPts val="417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667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33447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71443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09541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6pPr>
            <a:lvl7pPr marL="247640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7pPr>
            <a:lvl8pPr marL="285738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8pPr>
            <a:lvl9pPr marL="3238370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r>
              <a:rPr lang="en-GB" dirty="0"/>
              <a:t>Mechanical loom (1804)</a:t>
            </a:r>
          </a:p>
          <a:p>
            <a:pPr lvl="1"/>
            <a:r>
              <a:rPr lang="en-GB" dirty="0"/>
              <a:t>Programmed using perforated cards</a:t>
            </a:r>
          </a:p>
          <a:p>
            <a:pPr lvl="1"/>
            <a:r>
              <a:rPr lang="en-GB" dirty="0"/>
              <a:t>Used to produce complex patterns</a:t>
            </a:r>
          </a:p>
          <a:p>
            <a:pPr lvl="1"/>
            <a:endParaRPr lang="en-GB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2FF46F09-4886-4558-90F1-2B33BEE6044B}"/>
              </a:ext>
            </a:extLst>
          </p:cNvPr>
          <p:cNvSpPr txBox="1">
            <a:spLocks/>
          </p:cNvSpPr>
          <p:nvPr/>
        </p:nvSpPr>
        <p:spPr>
          <a:xfrm>
            <a:off x="5808663" y="559357"/>
            <a:ext cx="3429000" cy="613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Jacquard machine</a:t>
            </a:r>
          </a:p>
        </p:txBody>
      </p:sp>
      <p:pic>
        <p:nvPicPr>
          <p:cNvPr id="22" name="Picture 21" descr="A picture containing text, book, sitting&#10;&#10;Description automatically generated">
            <a:extLst>
              <a:ext uri="{FF2B5EF4-FFF2-40B4-BE49-F238E27FC236}">
                <a16:creationId xmlns:a16="http://schemas.microsoft.com/office/drawing/2014/main" id="{145CE09E-5F08-4655-93BF-59515F8A1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782" y="2755818"/>
            <a:ext cx="1339323" cy="2020704"/>
          </a:xfrm>
          <a:prstGeom prst="rect">
            <a:avLst/>
          </a:prstGeom>
        </p:spPr>
      </p:pic>
      <p:sp>
        <p:nvSpPr>
          <p:cNvPr id="23" name="Callout: Right Arrow 22">
            <a:extLst>
              <a:ext uri="{FF2B5EF4-FFF2-40B4-BE49-F238E27FC236}">
                <a16:creationId xmlns:a16="http://schemas.microsoft.com/office/drawing/2014/main" id="{51571907-96BE-4CDB-B2C8-78A475714E2A}"/>
              </a:ext>
            </a:extLst>
          </p:cNvPr>
          <p:cNvSpPr/>
          <p:nvPr/>
        </p:nvSpPr>
        <p:spPr>
          <a:xfrm>
            <a:off x="5822103" y="2991419"/>
            <a:ext cx="2570480" cy="1257827"/>
          </a:xfrm>
          <a:prstGeom prst="rightArrow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Woven in silk using 24k punch cards!</a:t>
            </a:r>
          </a:p>
        </p:txBody>
      </p:sp>
    </p:spTree>
    <p:extLst>
      <p:ext uri="{BB962C8B-B14F-4D97-AF65-F5344CB8AC3E}">
        <p14:creationId xmlns:p14="http://schemas.microsoft.com/office/powerpoint/2010/main" val="15493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360000" y="36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29078 -3.33333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31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ircuit board&#10;&#10;Description automatically generated">
            <a:extLst>
              <a:ext uri="{FF2B5EF4-FFF2-40B4-BE49-F238E27FC236}">
                <a16:creationId xmlns:a16="http://schemas.microsoft.com/office/drawing/2014/main" id="{C6C589F3-837A-41B2-8947-25560CBF2E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7" r="41858" b="2338"/>
          <a:stretch/>
        </p:blipFill>
        <p:spPr>
          <a:xfrm rot="10800000">
            <a:off x="2274008" y="1145823"/>
            <a:ext cx="1192423" cy="2490136"/>
          </a:xfrm>
        </p:spPr>
      </p:pic>
      <p:pic>
        <p:nvPicPr>
          <p:cNvPr id="105" name="Content Placeholder 6" descr="A circuit board&#10;&#10;Description automatically generated">
            <a:extLst>
              <a:ext uri="{FF2B5EF4-FFF2-40B4-BE49-F238E27FC236}">
                <a16:creationId xmlns:a16="http://schemas.microsoft.com/office/drawing/2014/main" id="{E36D0D32-775F-4937-BB85-8B6DF5F2F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7" r="4461" b="2338"/>
          <a:stretch/>
        </p:blipFill>
        <p:spPr>
          <a:xfrm rot="10800000">
            <a:off x="2864331" y="2786058"/>
            <a:ext cx="1267791" cy="2490136"/>
          </a:xfrm>
          <a:prstGeom prst="rect">
            <a:avLst/>
          </a:prstGeom>
        </p:spPr>
      </p:pic>
      <p:pic>
        <p:nvPicPr>
          <p:cNvPr id="54" name="Picture 53" descr="A picture containing stereo&#10;&#10;Description automatically generated">
            <a:extLst>
              <a:ext uri="{FF2B5EF4-FFF2-40B4-BE49-F238E27FC236}">
                <a16:creationId xmlns:a16="http://schemas.microsoft.com/office/drawing/2014/main" id="{C08A33AF-2A19-4786-B917-DDDA66E64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49" y="2706524"/>
            <a:ext cx="2456097" cy="1192071"/>
          </a:xfrm>
          <a:prstGeom prst="rect">
            <a:avLst/>
          </a:prstGeom>
        </p:spPr>
      </p:pic>
      <p:pic>
        <p:nvPicPr>
          <p:cNvPr id="56" name="Picture 55" descr="A picture containing device, electronics&#10;&#10;Description automatically generated">
            <a:extLst>
              <a:ext uri="{FF2B5EF4-FFF2-40B4-BE49-F238E27FC236}">
                <a16:creationId xmlns:a16="http://schemas.microsoft.com/office/drawing/2014/main" id="{25480FB7-9791-488D-9667-194B4BF1B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035" y="1941428"/>
            <a:ext cx="1314000" cy="1314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52BF028D-11C6-4CB9-9F22-DD5C1CEC46A4}"/>
              </a:ext>
            </a:extLst>
          </p:cNvPr>
          <p:cNvGrpSpPr/>
          <p:nvPr/>
        </p:nvGrpSpPr>
        <p:grpSpPr>
          <a:xfrm>
            <a:off x="4359452" y="724647"/>
            <a:ext cx="2702583" cy="2599861"/>
            <a:chOff x="7107954" y="724647"/>
            <a:chExt cx="2702583" cy="2599861"/>
          </a:xfrm>
        </p:grpSpPr>
        <p:pic>
          <p:nvPicPr>
            <p:cNvPr id="57" name="Picture 56" descr="A close up of a device&#10;&#10;Description automatically generated">
              <a:extLst>
                <a:ext uri="{FF2B5EF4-FFF2-40B4-BE49-F238E27FC236}">
                  <a16:creationId xmlns:a16="http://schemas.microsoft.com/office/drawing/2014/main" id="{DFFB7193-6B5F-4B2A-BE4F-F72FE8158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6838" y="884228"/>
              <a:ext cx="1155039" cy="1080680"/>
            </a:xfrm>
            <a:prstGeom prst="rect">
              <a:avLst/>
            </a:prstGeom>
          </p:spPr>
        </p:pic>
        <p:pic>
          <p:nvPicPr>
            <p:cNvPr id="58" name="Picture 57" descr="A picture containing clock&#10;&#10;Description automatically generated">
              <a:extLst>
                <a:ext uri="{FF2B5EF4-FFF2-40B4-BE49-F238E27FC236}">
                  <a16:creationId xmlns:a16="http://schemas.microsoft.com/office/drawing/2014/main" id="{3BCDD3CC-32E5-4A10-9123-EDE244D2F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954" y="724647"/>
              <a:ext cx="1808480" cy="1808480"/>
            </a:xfrm>
            <a:prstGeom prst="rect">
              <a:avLst/>
            </a:prstGeom>
          </p:spPr>
        </p:pic>
        <p:pic>
          <p:nvPicPr>
            <p:cNvPr id="59" name="Picture 58" descr="A picture containing electronics, circuit&#10;&#10;Description automatically generated">
              <a:extLst>
                <a:ext uri="{FF2B5EF4-FFF2-40B4-BE49-F238E27FC236}">
                  <a16:creationId xmlns:a16="http://schemas.microsoft.com/office/drawing/2014/main" id="{645AC5EA-7B0D-4ED6-8691-54AE06C6C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1144" y="975115"/>
              <a:ext cx="2349393" cy="2349393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6E4D8A3-8B7B-4A65-BD33-8ABB72BAB3DC}"/>
              </a:ext>
            </a:extLst>
          </p:cNvPr>
          <p:cNvGrpSpPr/>
          <p:nvPr/>
        </p:nvGrpSpPr>
        <p:grpSpPr>
          <a:xfrm>
            <a:off x="43551" y="1914155"/>
            <a:ext cx="1449085" cy="1376579"/>
            <a:chOff x="1653821" y="2710932"/>
            <a:chExt cx="1999991" cy="1899920"/>
          </a:xfrm>
        </p:grpSpPr>
        <p:pic>
          <p:nvPicPr>
            <p:cNvPr id="61" name="Picture 60" descr="A picture containing electronics, circuit&#10;&#10;Description automatically generated">
              <a:extLst>
                <a:ext uri="{FF2B5EF4-FFF2-40B4-BE49-F238E27FC236}">
                  <a16:creationId xmlns:a16="http://schemas.microsoft.com/office/drawing/2014/main" id="{C4E7CED8-2754-4681-98BA-E4B618ADB5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03" t="20758" r="3713" b="40283"/>
            <a:stretch/>
          </p:blipFill>
          <p:spPr>
            <a:xfrm>
              <a:off x="1680770" y="2710932"/>
              <a:ext cx="1973042" cy="1899920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7E57988-F8E8-4061-96EA-48E2F61AE4A8}"/>
                </a:ext>
              </a:extLst>
            </p:cNvPr>
            <p:cNvSpPr/>
            <p:nvPr/>
          </p:nvSpPr>
          <p:spPr>
            <a:xfrm>
              <a:off x="1653821" y="3229526"/>
              <a:ext cx="135400" cy="42582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FB89244-4E2C-49E8-AB70-9D4AF75C2297}"/>
              </a:ext>
            </a:extLst>
          </p:cNvPr>
          <p:cNvGrpSpPr/>
          <p:nvPr/>
        </p:nvGrpSpPr>
        <p:grpSpPr>
          <a:xfrm rot="21406024">
            <a:off x="398085" y="924677"/>
            <a:ext cx="1473283" cy="1376579"/>
            <a:chOff x="754596" y="824457"/>
            <a:chExt cx="2033389" cy="1899920"/>
          </a:xfrm>
        </p:grpSpPr>
        <p:pic>
          <p:nvPicPr>
            <p:cNvPr id="67" name="Picture 66" descr="A picture containing electronics, circuit&#10;&#10;Description automatically generated">
              <a:extLst>
                <a:ext uri="{FF2B5EF4-FFF2-40B4-BE49-F238E27FC236}">
                  <a16:creationId xmlns:a16="http://schemas.microsoft.com/office/drawing/2014/main" id="{1F65906E-5849-4F68-89D3-7263B802E4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1094" b="59180" l="2961" r="52392">
                          <a14:foregroundMark x1="18679" y1="25391" x2="19590" y2="24414"/>
                          <a14:foregroundMark x1="19818" y1="23438" x2="21868" y2="23633"/>
                          <a14:foregroundMark x1="22551" y1="24219" x2="19362" y2="23633"/>
                          <a14:foregroundMark x1="14351" y1="29688" x2="10478" y2="38867"/>
                          <a14:foregroundMark x1="10478" y1="38867" x2="6834" y2="41797"/>
                          <a14:foregroundMark x1="12301" y1="35742" x2="5923" y2="43945"/>
                          <a14:foregroundMark x1="5923" y1="43945" x2="5923" y2="43945"/>
                          <a14:foregroundMark x1="7289" y1="44922" x2="22779" y2="48633"/>
                          <a14:foregroundMark x1="22779" y1="48633" x2="29613" y2="52344"/>
                          <a14:foregroundMark x1="28702" y1="51758" x2="31891" y2="53906"/>
                          <a14:foregroundMark x1="25968" y1="50781" x2="32118" y2="53516"/>
                          <a14:foregroundMark x1="6606" y1="45508" x2="39636" y2="57031"/>
                          <a14:foregroundMark x1="38497" y1="58398" x2="15718" y2="51172"/>
                          <a14:foregroundMark x1="48469" y1="34700" x2="47472" y2="37264"/>
                          <a14:foregroundMark x1="49203" y1="35547" x2="49489" y2="35126"/>
                          <a14:foregroundMark x1="43335" y1="46680" x2="40091" y2="51953"/>
                          <a14:foregroundMark x1="43456" y1="46484" x2="43335" y2="46680"/>
                          <a14:foregroundMark x1="44478" y1="44822" x2="43816" y2="45898"/>
                          <a14:foregroundMark x1="50248" y1="35443" x2="49078" y2="37345"/>
                          <a14:foregroundMark x1="45227" y1="45898" x2="45818" y2="45201"/>
                          <a14:foregroundMark x1="44564" y1="46680" x2="44730" y2="46484"/>
                          <a14:foregroundMark x1="40091" y1="51953" x2="44564" y2="46680"/>
                          <a14:foregroundMark x1="45228" y1="46680" x2="41686" y2="52148"/>
                          <a14:foregroundMark x1="45355" y1="46484" x2="45228" y2="46680"/>
                          <a14:foregroundMark x1="46129" y1="45290" x2="45735" y2="45898"/>
                          <a14:foregroundMark x1="43949" y1="46680" x2="44030" y2="46484"/>
                          <a14:foregroundMark x1="41686" y1="52148" x2="43949" y2="46680"/>
                          <a14:foregroundMark x1="42597" y1="51563" x2="37130" y2="57422"/>
                          <a14:foregroundMark x1="50110" y1="37397" x2="51022" y2="35766"/>
                          <a14:foregroundMark x1="45359" y1="45898" x2="45758" y2="45184"/>
                          <a14:foregroundMark x1="44921" y1="46680" x2="45031" y2="46484"/>
                          <a14:foregroundMark x1="40774" y1="54102" x2="44921" y2="46680"/>
                          <a14:foregroundMark x1="49495" y1="32242" x2="25285" y2="25195"/>
                          <a14:foregroundMark x1="25285" y1="25195" x2="48519" y2="31055"/>
                          <a14:foregroundMark x1="48519" y1="31055" x2="25968" y2="24023"/>
                          <a14:foregroundMark x1="25968" y1="24023" x2="37813" y2="28125"/>
                          <a14:foregroundMark x1="37813" y1="28125" x2="41913" y2="30859"/>
                          <a14:foregroundMark x1="48747" y1="31445" x2="49595" y2="32081"/>
                          <a14:foregroundMark x1="25740" y1="24414" x2="18907" y2="21484"/>
                          <a14:foregroundMark x1="18223" y1="22656" x2="14123" y2="27930"/>
                          <a14:foregroundMark x1="17312" y1="24219" x2="12301" y2="33203"/>
                          <a14:foregroundMark x1="12301" y1="33203" x2="11617" y2="33984"/>
                          <a14:foregroundMark x1="12301" y1="31836" x2="9112" y2="37500"/>
                          <a14:foregroundMark x1="12756" y1="32813" x2="6606" y2="41406"/>
                          <a14:foregroundMark x1="6606" y1="41406" x2="12073" y2="35742"/>
                          <a14:foregroundMark x1="8200" y1="39648" x2="5239" y2="44336"/>
                          <a14:foregroundMark x1="5923" y1="45313" x2="4328" y2="45313"/>
                          <a14:foregroundMark x1="7062" y1="46094" x2="4328" y2="44727"/>
                          <a14:foregroundMark x1="15262" y1="51367" x2="3189" y2="45313"/>
                          <a14:foregroundMark x1="45465" y1="46680" x2="45558" y2="46484"/>
                          <a14:foregroundMark x1="40091" y1="58008" x2="45465" y2="46680"/>
                          <a14:foregroundMark x1="38952" y1="59180" x2="39863" y2="59180"/>
                          <a14:foregroundMark x1="45695" y1="46680" x2="45786" y2="46484"/>
                          <a14:foregroundMark x1="40774" y1="57227" x2="45695" y2="46680"/>
                          <a14:foregroundMark x1="50797" y1="35156" x2="51481" y2="33789"/>
                          <a14:foregroundMark x1="51253" y1="32617" x2="48747" y2="31250"/>
                          <a14:foregroundMark x1="49886" y1="36914" x2="48947" y2="38477"/>
                          <a14:foregroundMark x1="49203" y1="46680" x2="49301" y2="46484"/>
                          <a14:foregroundMark x1="45103" y1="43555" x2="45103" y2="43555"/>
                          <a14:foregroundMark x1="46469" y1="41797" x2="46469" y2="41797"/>
                          <a14:foregroundMark x1="46697" y1="42969" x2="46697" y2="42969"/>
                          <a14:foregroundMark x1="46241" y1="43750" x2="46241" y2="43750"/>
                          <a14:foregroundMark x1="47608" y1="40820" x2="47608" y2="40820"/>
                          <a14:foregroundMark x1="47836" y1="40234" x2="47836" y2="40234"/>
                          <a14:foregroundMark x1="49431" y1="39453" x2="49431" y2="39453"/>
                          <a14:foregroundMark x1="48747" y1="41016" x2="48747" y2="41016"/>
                          <a14:foregroundMark x1="47153" y1="42578" x2="47153" y2="42578"/>
                          <a14:foregroundMark x1="46925" y1="43945" x2="46925" y2="43945"/>
                          <a14:foregroundMark x1="47608" y1="42578" x2="47608" y2="42578"/>
                          <a14:foregroundMark x1="47608" y1="43359" x2="47608" y2="43359"/>
                          <a14:foregroundMark x1="46469" y1="45508" x2="46469" y2="45508"/>
                          <a14:foregroundMark x1="49658" y1="38867" x2="49658" y2="38867"/>
                          <a14:foregroundMark x1="50342" y1="38086" x2="50342" y2="38086"/>
                          <a14:backgroundMark x1="52119" y1="37825" x2="52164" y2="37500"/>
                          <a14:backgroundMark x1="50797" y1="47461" x2="51077" y2="45424"/>
                          <a14:backgroundMark x1="52164" y1="37500" x2="52141" y2="37834"/>
                          <a14:backgroundMark x1="55353" y1="33398" x2="53403" y2="36558"/>
                          <a14:backgroundMark x1="49970" y1="45508" x2="49658" y2="46289"/>
                          <a14:backgroundMark x1="50595" y1="43945" x2="49970" y2="45508"/>
                          <a14:backgroundMark x1="50673" y1="43750" x2="50595" y2="43945"/>
                          <a14:backgroundMark x1="50751" y1="43555" x2="50673" y2="43750"/>
                          <a14:backgroundMark x1="50829" y1="43359" x2="50751" y2="43555"/>
                          <a14:backgroundMark x1="50985" y1="42969" x2="50829" y2="43359"/>
                          <a14:backgroundMark x1="51141" y1="42578" x2="50985" y2="42969"/>
                          <a14:backgroundMark x1="51454" y1="41797" x2="51141" y2="42578"/>
                          <a14:backgroundMark x1="51767" y1="41016" x2="51454" y2="41797"/>
                          <a14:backgroundMark x1="51845" y1="40820" x2="51767" y2="41016"/>
                          <a14:backgroundMark x1="52079" y1="40234" x2="51845" y2="40820"/>
                          <a14:backgroundMark x1="52392" y1="39453" x2="52079" y2="40234"/>
                          <a14:backgroundMark x1="49886" y1="46484" x2="49886" y2="46484"/>
                          <a14:backgroundMark x1="49203" y1="46680" x2="49203" y2="46680"/>
                          <a14:backgroundMark x1="49203" y1="45898" x2="49203" y2="464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4" t="20758" r="48251" b="40283"/>
            <a:stretch/>
          </p:blipFill>
          <p:spPr>
            <a:xfrm>
              <a:off x="754596" y="824457"/>
              <a:ext cx="1973042" cy="1899920"/>
            </a:xfrm>
            <a:prstGeom prst="rect">
              <a:avLst/>
            </a:prstGeom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AD9E2A3-DE82-423C-8219-57E44DF19DE5}"/>
                </a:ext>
              </a:extLst>
            </p:cNvPr>
            <p:cNvSpPr/>
            <p:nvPr/>
          </p:nvSpPr>
          <p:spPr>
            <a:xfrm>
              <a:off x="2652585" y="1801533"/>
              <a:ext cx="135400" cy="42582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7BDB0A-350F-424D-8499-209C375D7642}"/>
              </a:ext>
            </a:extLst>
          </p:cNvPr>
          <p:cNvGrpSpPr/>
          <p:nvPr/>
        </p:nvGrpSpPr>
        <p:grpSpPr>
          <a:xfrm>
            <a:off x="1747539" y="1111853"/>
            <a:ext cx="2898778" cy="1164541"/>
            <a:chOff x="-1279477" y="-3714617"/>
            <a:chExt cx="2712776" cy="108981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AA700A4-AD95-4926-8FD1-F70BE7670AA1}"/>
                </a:ext>
              </a:extLst>
            </p:cNvPr>
            <p:cNvGrpSpPr/>
            <p:nvPr/>
          </p:nvGrpSpPr>
          <p:grpSpPr>
            <a:xfrm>
              <a:off x="-1279477" y="-3714617"/>
              <a:ext cx="457200" cy="1089818"/>
              <a:chOff x="-1287866" y="-3714617"/>
              <a:chExt cx="457200" cy="1089818"/>
            </a:xfrm>
          </p:grpSpPr>
          <p:sp>
            <p:nvSpPr>
              <p:cNvPr id="19" name="Right Arrow 67">
                <a:extLst>
                  <a:ext uri="{FF2B5EF4-FFF2-40B4-BE49-F238E27FC236}">
                    <a16:creationId xmlns:a16="http://schemas.microsoft.com/office/drawing/2014/main" id="{2C1B8DD4-4573-4AC3-B69E-65BB50310AC8}"/>
                  </a:ext>
                </a:extLst>
              </p:cNvPr>
              <p:cNvSpPr/>
              <p:nvPr/>
            </p:nvSpPr>
            <p:spPr>
              <a:xfrm>
                <a:off x="-1287866" y="-3196299"/>
                <a:ext cx="457200" cy="571500"/>
              </a:xfrm>
              <a:prstGeom prst="rightArrow">
                <a:avLst/>
              </a:prstGeom>
              <a:solidFill>
                <a:srgbClr val="CE414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0" name="Left Arrow 68">
                <a:extLst>
                  <a:ext uri="{FF2B5EF4-FFF2-40B4-BE49-F238E27FC236}">
                    <a16:creationId xmlns:a16="http://schemas.microsoft.com/office/drawing/2014/main" id="{4F8354E9-77BD-47B7-9CA1-64144FE055CF}"/>
                  </a:ext>
                </a:extLst>
              </p:cNvPr>
              <p:cNvSpPr/>
              <p:nvPr/>
            </p:nvSpPr>
            <p:spPr>
              <a:xfrm>
                <a:off x="-1287866" y="-3714617"/>
                <a:ext cx="457200" cy="571500"/>
              </a:xfrm>
              <a:prstGeom prst="leftArrow">
                <a:avLst/>
              </a:prstGeom>
              <a:solidFill>
                <a:srgbClr val="CE414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CC6AE8C-53B2-492A-942B-8CEF7C8423C5}"/>
                </a:ext>
              </a:extLst>
            </p:cNvPr>
            <p:cNvGrpSpPr/>
            <p:nvPr/>
          </p:nvGrpSpPr>
          <p:grpSpPr>
            <a:xfrm>
              <a:off x="976098" y="-3714617"/>
              <a:ext cx="457201" cy="1029255"/>
              <a:chOff x="-1020690" y="-3743821"/>
              <a:chExt cx="457201" cy="1029255"/>
            </a:xfrm>
          </p:grpSpPr>
          <p:sp>
            <p:nvSpPr>
              <p:cNvPr id="17" name="Right Arrow 65">
                <a:extLst>
                  <a:ext uri="{FF2B5EF4-FFF2-40B4-BE49-F238E27FC236}">
                    <a16:creationId xmlns:a16="http://schemas.microsoft.com/office/drawing/2014/main" id="{678F2CB8-DB47-4999-AD50-978BD9FE0F25}"/>
                  </a:ext>
                </a:extLst>
              </p:cNvPr>
              <p:cNvSpPr/>
              <p:nvPr/>
            </p:nvSpPr>
            <p:spPr>
              <a:xfrm>
                <a:off x="-1020689" y="-3286066"/>
                <a:ext cx="457200" cy="571500"/>
              </a:xfrm>
              <a:prstGeom prst="rightArrow">
                <a:avLst/>
              </a:prstGeom>
              <a:solidFill>
                <a:srgbClr val="CE414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8" name="Left Arrow 66">
                <a:extLst>
                  <a:ext uri="{FF2B5EF4-FFF2-40B4-BE49-F238E27FC236}">
                    <a16:creationId xmlns:a16="http://schemas.microsoft.com/office/drawing/2014/main" id="{D6BBAE08-D4A4-49DF-8A2C-1312CB17B176}"/>
                  </a:ext>
                </a:extLst>
              </p:cNvPr>
              <p:cNvSpPr/>
              <p:nvPr/>
            </p:nvSpPr>
            <p:spPr>
              <a:xfrm>
                <a:off x="-1020690" y="-3743821"/>
                <a:ext cx="457200" cy="571500"/>
              </a:xfrm>
              <a:prstGeom prst="leftArrow">
                <a:avLst/>
              </a:prstGeom>
              <a:solidFill>
                <a:srgbClr val="CE414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8F1E18-C253-465B-8DED-DB9946473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 program runs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938F2D-4E4F-43BF-8EF1-A7AD95F7F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2630" y="5345458"/>
            <a:ext cx="3429000" cy="304271"/>
          </a:xfrm>
        </p:spPr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0FD599-0353-44B1-8603-8BD1FF361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8AF36FD7-181F-4887-ADB2-F39BCDBC425F}"/>
              </a:ext>
            </a:extLst>
          </p:cNvPr>
          <p:cNvSpPr/>
          <p:nvPr/>
        </p:nvSpPr>
        <p:spPr>
          <a:xfrm>
            <a:off x="73290" y="753109"/>
            <a:ext cx="10023633" cy="4581950"/>
          </a:xfrm>
          <a:prstGeom prst="rect">
            <a:avLst/>
          </a:prstGeom>
          <a:solidFill>
            <a:srgbClr val="AB5DA5">
              <a:alpha val="29020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D13D0FC-AEE5-40FD-B0C1-0595BEA5E8AE}"/>
              </a:ext>
            </a:extLst>
          </p:cNvPr>
          <p:cNvSpPr/>
          <p:nvPr/>
        </p:nvSpPr>
        <p:spPr>
          <a:xfrm>
            <a:off x="5243870" y="1275069"/>
            <a:ext cx="1303254" cy="59383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Program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1FF9BEA-173F-41D0-9253-194A4CF9AFC9}"/>
              </a:ext>
            </a:extLst>
          </p:cNvPr>
          <p:cNvSpPr/>
          <p:nvPr/>
        </p:nvSpPr>
        <p:spPr>
          <a:xfrm>
            <a:off x="2629950" y="1275069"/>
            <a:ext cx="1303254" cy="59383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Program</a:t>
            </a:r>
          </a:p>
        </p:txBody>
      </p:sp>
      <p:cxnSp>
        <p:nvCxnSpPr>
          <p:cNvPr id="24" name="Shape 295">
            <a:extLst>
              <a:ext uri="{FF2B5EF4-FFF2-40B4-BE49-F238E27FC236}">
                <a16:creationId xmlns:a16="http://schemas.microsoft.com/office/drawing/2014/main" id="{8C43E1E4-1E7E-4816-8404-AE05C5B733E1}"/>
              </a:ext>
            </a:extLst>
          </p:cNvPr>
          <p:cNvCxnSpPr>
            <a:stCxn id="31" idx="2"/>
            <a:endCxn id="32" idx="6"/>
          </p:cNvCxnSpPr>
          <p:nvPr/>
        </p:nvCxnSpPr>
        <p:spPr>
          <a:xfrm flipH="1">
            <a:off x="3933204" y="1571988"/>
            <a:ext cx="1310666" cy="0"/>
          </a:xfrm>
          <a:prstGeom prst="straightConnector1">
            <a:avLst/>
          </a:prstGeom>
          <a:ln w="57150">
            <a:headEnd type="none" w="lg" len="lg"/>
            <a:tailEnd type="triangle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606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ircuit board&#10;&#10;Description automatically generated">
            <a:extLst>
              <a:ext uri="{FF2B5EF4-FFF2-40B4-BE49-F238E27FC236}">
                <a16:creationId xmlns:a16="http://schemas.microsoft.com/office/drawing/2014/main" id="{C6C589F3-837A-41B2-8947-25560CBF2E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7" r="41858" b="2338"/>
          <a:stretch/>
        </p:blipFill>
        <p:spPr>
          <a:xfrm rot="10800000">
            <a:off x="2274008" y="1145823"/>
            <a:ext cx="1192423" cy="2490136"/>
          </a:xfrm>
        </p:spPr>
      </p:pic>
      <p:pic>
        <p:nvPicPr>
          <p:cNvPr id="105" name="Content Placeholder 6" descr="A circuit board&#10;&#10;Description automatically generated">
            <a:extLst>
              <a:ext uri="{FF2B5EF4-FFF2-40B4-BE49-F238E27FC236}">
                <a16:creationId xmlns:a16="http://schemas.microsoft.com/office/drawing/2014/main" id="{E36D0D32-775F-4937-BB85-8B6DF5F2F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7" r="4461" b="2338"/>
          <a:stretch/>
        </p:blipFill>
        <p:spPr>
          <a:xfrm rot="10800000">
            <a:off x="2864331" y="2786058"/>
            <a:ext cx="1267791" cy="2490136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E6E4D8A3-8B7B-4A65-BD33-8ABB72BAB3DC}"/>
              </a:ext>
            </a:extLst>
          </p:cNvPr>
          <p:cNvGrpSpPr/>
          <p:nvPr/>
        </p:nvGrpSpPr>
        <p:grpSpPr>
          <a:xfrm>
            <a:off x="43551" y="1914155"/>
            <a:ext cx="1449085" cy="1376579"/>
            <a:chOff x="1653821" y="2710932"/>
            <a:chExt cx="1999991" cy="1899920"/>
          </a:xfrm>
        </p:grpSpPr>
        <p:pic>
          <p:nvPicPr>
            <p:cNvPr id="61" name="Picture 60" descr="A picture containing electronics, circuit&#10;&#10;Description automatically generated">
              <a:extLst>
                <a:ext uri="{FF2B5EF4-FFF2-40B4-BE49-F238E27FC236}">
                  <a16:creationId xmlns:a16="http://schemas.microsoft.com/office/drawing/2014/main" id="{C4E7CED8-2754-4681-98BA-E4B618ADB5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03" t="20758" r="3713" b="40283"/>
            <a:stretch/>
          </p:blipFill>
          <p:spPr>
            <a:xfrm>
              <a:off x="1680770" y="2710932"/>
              <a:ext cx="1973042" cy="1899920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7E57988-F8E8-4061-96EA-48E2F61AE4A8}"/>
                </a:ext>
              </a:extLst>
            </p:cNvPr>
            <p:cNvSpPr/>
            <p:nvPr/>
          </p:nvSpPr>
          <p:spPr>
            <a:xfrm>
              <a:off x="1653821" y="3229526"/>
              <a:ext cx="135400" cy="42582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FB89244-4E2C-49E8-AB70-9D4AF75C2297}"/>
              </a:ext>
            </a:extLst>
          </p:cNvPr>
          <p:cNvGrpSpPr/>
          <p:nvPr/>
        </p:nvGrpSpPr>
        <p:grpSpPr>
          <a:xfrm rot="21406024">
            <a:off x="398085" y="924677"/>
            <a:ext cx="1473283" cy="1376579"/>
            <a:chOff x="754596" y="824457"/>
            <a:chExt cx="2033389" cy="1899920"/>
          </a:xfrm>
        </p:grpSpPr>
        <p:pic>
          <p:nvPicPr>
            <p:cNvPr id="67" name="Picture 66" descr="A picture containing electronics, circuit&#10;&#10;Description automatically generated">
              <a:extLst>
                <a:ext uri="{FF2B5EF4-FFF2-40B4-BE49-F238E27FC236}">
                  <a16:creationId xmlns:a16="http://schemas.microsoft.com/office/drawing/2014/main" id="{1F65906E-5849-4F68-89D3-7263B802E4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094" b="59180" l="2961" r="52392">
                          <a14:foregroundMark x1="18679" y1="25391" x2="19590" y2="24414"/>
                          <a14:foregroundMark x1="19818" y1="23438" x2="21868" y2="23633"/>
                          <a14:foregroundMark x1="22551" y1="24219" x2="19362" y2="23633"/>
                          <a14:foregroundMark x1="14351" y1="29688" x2="10478" y2="38867"/>
                          <a14:foregroundMark x1="10478" y1="38867" x2="6834" y2="41797"/>
                          <a14:foregroundMark x1="12301" y1="35742" x2="5923" y2="43945"/>
                          <a14:foregroundMark x1="5923" y1="43945" x2="5923" y2="43945"/>
                          <a14:foregroundMark x1="7289" y1="44922" x2="22779" y2="48633"/>
                          <a14:foregroundMark x1="22779" y1="48633" x2="29613" y2="52344"/>
                          <a14:foregroundMark x1="28702" y1="51758" x2="31891" y2="53906"/>
                          <a14:foregroundMark x1="25968" y1="50781" x2="32118" y2="53516"/>
                          <a14:foregroundMark x1="6606" y1="45508" x2="39636" y2="57031"/>
                          <a14:foregroundMark x1="38497" y1="58398" x2="15718" y2="51172"/>
                          <a14:foregroundMark x1="48469" y1="34700" x2="47472" y2="37264"/>
                          <a14:foregroundMark x1="49203" y1="35547" x2="49489" y2="35126"/>
                          <a14:foregroundMark x1="43335" y1="46680" x2="40091" y2="51953"/>
                          <a14:foregroundMark x1="43456" y1="46484" x2="43335" y2="46680"/>
                          <a14:foregroundMark x1="44478" y1="44822" x2="43816" y2="45898"/>
                          <a14:foregroundMark x1="50248" y1="35443" x2="49078" y2="37345"/>
                          <a14:foregroundMark x1="45227" y1="45898" x2="45818" y2="45201"/>
                          <a14:foregroundMark x1="44564" y1="46680" x2="44730" y2="46484"/>
                          <a14:foregroundMark x1="40091" y1="51953" x2="44564" y2="46680"/>
                          <a14:foregroundMark x1="45228" y1="46680" x2="41686" y2="52148"/>
                          <a14:foregroundMark x1="45355" y1="46484" x2="45228" y2="46680"/>
                          <a14:foregroundMark x1="46129" y1="45290" x2="45735" y2="45898"/>
                          <a14:foregroundMark x1="43949" y1="46680" x2="44030" y2="46484"/>
                          <a14:foregroundMark x1="41686" y1="52148" x2="43949" y2="46680"/>
                          <a14:foregroundMark x1="42597" y1="51563" x2="37130" y2="57422"/>
                          <a14:foregroundMark x1="50110" y1="37397" x2="51022" y2="35766"/>
                          <a14:foregroundMark x1="45359" y1="45898" x2="45758" y2="45184"/>
                          <a14:foregroundMark x1="44921" y1="46680" x2="45031" y2="46484"/>
                          <a14:foregroundMark x1="40774" y1="54102" x2="44921" y2="46680"/>
                          <a14:foregroundMark x1="49495" y1="32242" x2="25285" y2="25195"/>
                          <a14:foregroundMark x1="25285" y1="25195" x2="48519" y2="31055"/>
                          <a14:foregroundMark x1="48519" y1="31055" x2="25968" y2="24023"/>
                          <a14:foregroundMark x1="25968" y1="24023" x2="37813" y2="28125"/>
                          <a14:foregroundMark x1="37813" y1="28125" x2="41913" y2="30859"/>
                          <a14:foregroundMark x1="48747" y1="31445" x2="49595" y2="32081"/>
                          <a14:foregroundMark x1="25740" y1="24414" x2="18907" y2="21484"/>
                          <a14:foregroundMark x1="18223" y1="22656" x2="14123" y2="27930"/>
                          <a14:foregroundMark x1="17312" y1="24219" x2="12301" y2="33203"/>
                          <a14:foregroundMark x1="12301" y1="33203" x2="11617" y2="33984"/>
                          <a14:foregroundMark x1="12301" y1="31836" x2="9112" y2="37500"/>
                          <a14:foregroundMark x1="12756" y1="32813" x2="6606" y2="41406"/>
                          <a14:foregroundMark x1="6606" y1="41406" x2="12073" y2="35742"/>
                          <a14:foregroundMark x1="8200" y1="39648" x2="5239" y2="44336"/>
                          <a14:foregroundMark x1="5923" y1="45313" x2="4328" y2="45313"/>
                          <a14:foregroundMark x1="7062" y1="46094" x2="4328" y2="44727"/>
                          <a14:foregroundMark x1="15262" y1="51367" x2="3189" y2="45313"/>
                          <a14:foregroundMark x1="45465" y1="46680" x2="45558" y2="46484"/>
                          <a14:foregroundMark x1="40091" y1="58008" x2="45465" y2="46680"/>
                          <a14:foregroundMark x1="38952" y1="59180" x2="39863" y2="59180"/>
                          <a14:foregroundMark x1="45695" y1="46680" x2="45786" y2="46484"/>
                          <a14:foregroundMark x1="40774" y1="57227" x2="45695" y2="46680"/>
                          <a14:foregroundMark x1="50797" y1="35156" x2="51481" y2="33789"/>
                          <a14:foregroundMark x1="51253" y1="32617" x2="48747" y2="31250"/>
                          <a14:foregroundMark x1="49886" y1="36914" x2="48947" y2="38477"/>
                          <a14:foregroundMark x1="49203" y1="46680" x2="49301" y2="46484"/>
                          <a14:foregroundMark x1="45103" y1="43555" x2="45103" y2="43555"/>
                          <a14:foregroundMark x1="46469" y1="41797" x2="46469" y2="41797"/>
                          <a14:foregroundMark x1="46697" y1="42969" x2="46697" y2="42969"/>
                          <a14:foregroundMark x1="46241" y1="43750" x2="46241" y2="43750"/>
                          <a14:foregroundMark x1="47608" y1="40820" x2="47608" y2="40820"/>
                          <a14:foregroundMark x1="47836" y1="40234" x2="47836" y2="40234"/>
                          <a14:foregroundMark x1="49431" y1="39453" x2="49431" y2="39453"/>
                          <a14:foregroundMark x1="48747" y1="41016" x2="48747" y2="41016"/>
                          <a14:foregroundMark x1="47153" y1="42578" x2="47153" y2="42578"/>
                          <a14:foregroundMark x1="46925" y1="43945" x2="46925" y2="43945"/>
                          <a14:foregroundMark x1="47608" y1="42578" x2="47608" y2="42578"/>
                          <a14:foregroundMark x1="47608" y1="43359" x2="47608" y2="43359"/>
                          <a14:foregroundMark x1="46469" y1="45508" x2="46469" y2="45508"/>
                          <a14:foregroundMark x1="49658" y1="38867" x2="49658" y2="38867"/>
                          <a14:foregroundMark x1="50342" y1="38086" x2="50342" y2="38086"/>
                          <a14:backgroundMark x1="52119" y1="37825" x2="52164" y2="37500"/>
                          <a14:backgroundMark x1="50797" y1="47461" x2="51077" y2="45424"/>
                          <a14:backgroundMark x1="52164" y1="37500" x2="52141" y2="37834"/>
                          <a14:backgroundMark x1="55353" y1="33398" x2="53403" y2="36558"/>
                          <a14:backgroundMark x1="49970" y1="45508" x2="49658" y2="46289"/>
                          <a14:backgroundMark x1="50595" y1="43945" x2="49970" y2="45508"/>
                          <a14:backgroundMark x1="50673" y1="43750" x2="50595" y2="43945"/>
                          <a14:backgroundMark x1="50751" y1="43555" x2="50673" y2="43750"/>
                          <a14:backgroundMark x1="50829" y1="43359" x2="50751" y2="43555"/>
                          <a14:backgroundMark x1="50985" y1="42969" x2="50829" y2="43359"/>
                          <a14:backgroundMark x1="51141" y1="42578" x2="50985" y2="42969"/>
                          <a14:backgroundMark x1="51454" y1="41797" x2="51141" y2="42578"/>
                          <a14:backgroundMark x1="51767" y1="41016" x2="51454" y2="41797"/>
                          <a14:backgroundMark x1="51845" y1="40820" x2="51767" y2="41016"/>
                          <a14:backgroundMark x1="52079" y1="40234" x2="51845" y2="40820"/>
                          <a14:backgroundMark x1="52392" y1="39453" x2="52079" y2="40234"/>
                          <a14:backgroundMark x1="49886" y1="46484" x2="49886" y2="46484"/>
                          <a14:backgroundMark x1="49203" y1="46680" x2="49203" y2="46680"/>
                          <a14:backgroundMark x1="49203" y1="45898" x2="49203" y2="464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4" t="20758" r="48251" b="40283"/>
            <a:stretch/>
          </p:blipFill>
          <p:spPr>
            <a:xfrm>
              <a:off x="754596" y="824457"/>
              <a:ext cx="1973042" cy="1899920"/>
            </a:xfrm>
            <a:prstGeom prst="rect">
              <a:avLst/>
            </a:prstGeom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AD9E2A3-DE82-423C-8219-57E44DF19DE5}"/>
                </a:ext>
              </a:extLst>
            </p:cNvPr>
            <p:cNvSpPr/>
            <p:nvPr/>
          </p:nvSpPr>
          <p:spPr>
            <a:xfrm>
              <a:off x="2652585" y="1801533"/>
              <a:ext cx="135400" cy="42582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A700A4-AD95-4926-8FD1-F70BE7670AA1}"/>
              </a:ext>
            </a:extLst>
          </p:cNvPr>
          <p:cNvGrpSpPr/>
          <p:nvPr/>
        </p:nvGrpSpPr>
        <p:grpSpPr>
          <a:xfrm>
            <a:off x="1747539" y="1111853"/>
            <a:ext cx="488548" cy="1164541"/>
            <a:chOff x="-1287866" y="-3714617"/>
            <a:chExt cx="457200" cy="1089818"/>
          </a:xfrm>
        </p:grpSpPr>
        <p:sp>
          <p:nvSpPr>
            <p:cNvPr id="19" name="Right Arrow 67">
              <a:extLst>
                <a:ext uri="{FF2B5EF4-FFF2-40B4-BE49-F238E27FC236}">
                  <a16:creationId xmlns:a16="http://schemas.microsoft.com/office/drawing/2014/main" id="{2C1B8DD4-4573-4AC3-B69E-65BB50310AC8}"/>
                </a:ext>
              </a:extLst>
            </p:cNvPr>
            <p:cNvSpPr/>
            <p:nvPr/>
          </p:nvSpPr>
          <p:spPr>
            <a:xfrm>
              <a:off x="-1287866" y="-3196299"/>
              <a:ext cx="457200" cy="571500"/>
            </a:xfrm>
            <a:prstGeom prst="rightArrow">
              <a:avLst/>
            </a:prstGeom>
            <a:solidFill>
              <a:srgbClr val="CE414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Left Arrow 68">
              <a:extLst>
                <a:ext uri="{FF2B5EF4-FFF2-40B4-BE49-F238E27FC236}">
                  <a16:creationId xmlns:a16="http://schemas.microsoft.com/office/drawing/2014/main" id="{4F8354E9-77BD-47B7-9CA1-64144FE055CF}"/>
                </a:ext>
              </a:extLst>
            </p:cNvPr>
            <p:cNvSpPr/>
            <p:nvPr/>
          </p:nvSpPr>
          <p:spPr>
            <a:xfrm>
              <a:off x="-1287866" y="-3714617"/>
              <a:ext cx="457200" cy="571500"/>
            </a:xfrm>
            <a:prstGeom prst="leftArrow">
              <a:avLst/>
            </a:prstGeom>
            <a:solidFill>
              <a:srgbClr val="CE414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8F1E18-C253-465B-8DED-DB9946473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 program runs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938F2D-4E4F-43BF-8EF1-A7AD95F7F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2630" y="5345458"/>
            <a:ext cx="3429000" cy="304271"/>
          </a:xfrm>
        </p:spPr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0FD599-0353-44B1-8603-8BD1FF361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41</a:t>
            </a:fld>
            <a:endParaRPr lang="en-US" dirty="0"/>
          </a:p>
        </p:txBody>
      </p:sp>
      <p:cxnSp>
        <p:nvCxnSpPr>
          <p:cNvPr id="26" name="Shape 305">
            <a:extLst>
              <a:ext uri="{FF2B5EF4-FFF2-40B4-BE49-F238E27FC236}">
                <a16:creationId xmlns:a16="http://schemas.microsoft.com/office/drawing/2014/main" id="{32556DEE-6A7D-4D62-8808-FB6198CFC3D4}"/>
              </a:ext>
            </a:extLst>
          </p:cNvPr>
          <p:cNvCxnSpPr>
            <a:stCxn id="38" idx="0"/>
            <a:endCxn id="35" idx="0"/>
          </p:cNvCxnSpPr>
          <p:nvPr/>
        </p:nvCxnSpPr>
        <p:spPr>
          <a:xfrm rot="16200000" flipH="1" flipV="1">
            <a:off x="1835900" y="1477918"/>
            <a:ext cx="44786" cy="1682786"/>
          </a:xfrm>
          <a:prstGeom prst="curvedConnector3">
            <a:avLst>
              <a:gd name="adj1" fmla="val -510427"/>
            </a:avLst>
          </a:prstGeom>
          <a:ln w="57150">
            <a:headEnd type="none" w="lg" len="lg"/>
            <a:tailEnd type="triangle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" name="Shape 305">
            <a:extLst>
              <a:ext uri="{FF2B5EF4-FFF2-40B4-BE49-F238E27FC236}">
                <a16:creationId xmlns:a16="http://schemas.microsoft.com/office/drawing/2014/main" id="{CEA4AB8C-75AC-450E-A3AD-8F7E4895E543}"/>
              </a:ext>
            </a:extLst>
          </p:cNvPr>
          <p:cNvCxnSpPr>
            <a:stCxn id="39" idx="0"/>
            <a:endCxn id="34" idx="0"/>
          </p:cNvCxnSpPr>
          <p:nvPr/>
        </p:nvCxnSpPr>
        <p:spPr>
          <a:xfrm rot="16200000" flipH="1" flipV="1">
            <a:off x="1841760" y="973032"/>
            <a:ext cx="44786" cy="2692558"/>
          </a:xfrm>
          <a:prstGeom prst="curvedConnector3">
            <a:avLst>
              <a:gd name="adj1" fmla="val -510427"/>
            </a:avLst>
          </a:prstGeom>
          <a:ln w="57150">
            <a:headEnd type="none" w="lg" len="lg"/>
            <a:tailEnd type="triangle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5" name="Rectangle 114">
            <a:extLst>
              <a:ext uri="{FF2B5EF4-FFF2-40B4-BE49-F238E27FC236}">
                <a16:creationId xmlns:a16="http://schemas.microsoft.com/office/drawing/2014/main" id="{8AF36FD7-181F-4887-ADB2-F39BCDBC425F}"/>
              </a:ext>
            </a:extLst>
          </p:cNvPr>
          <p:cNvSpPr/>
          <p:nvPr/>
        </p:nvSpPr>
        <p:spPr>
          <a:xfrm>
            <a:off x="73291" y="753109"/>
            <a:ext cx="4270110" cy="4581950"/>
          </a:xfrm>
          <a:prstGeom prst="rect">
            <a:avLst/>
          </a:prstGeom>
          <a:solidFill>
            <a:srgbClr val="AB5DA5">
              <a:alpha val="29020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" name="Shape 308">
            <a:extLst>
              <a:ext uri="{FF2B5EF4-FFF2-40B4-BE49-F238E27FC236}">
                <a16:creationId xmlns:a16="http://schemas.microsoft.com/office/drawing/2014/main" id="{94F49DCF-43F5-42C0-98EB-28E20D244D7B}"/>
              </a:ext>
            </a:extLst>
          </p:cNvPr>
          <p:cNvCxnSpPr>
            <a:cxnSpLocks/>
            <a:stCxn id="37" idx="3"/>
            <a:endCxn id="40" idx="1"/>
          </p:cNvCxnSpPr>
          <p:nvPr/>
        </p:nvCxnSpPr>
        <p:spPr>
          <a:xfrm>
            <a:off x="1720469" y="2518634"/>
            <a:ext cx="1252860" cy="375892"/>
          </a:xfrm>
          <a:prstGeom prst="curvedConnector3">
            <a:avLst>
              <a:gd name="adj1" fmla="val 50000"/>
            </a:avLst>
          </a:prstGeom>
          <a:ln w="57150">
            <a:headEnd type="none" w="lg" len="lg"/>
            <a:tailEnd type="triangle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3" name="Rounded Rectangle 25">
            <a:extLst>
              <a:ext uri="{FF2B5EF4-FFF2-40B4-BE49-F238E27FC236}">
                <a16:creationId xmlns:a16="http://schemas.microsoft.com/office/drawing/2014/main" id="{3D54950C-5416-499C-8DB0-DA0B017CC57B}"/>
              </a:ext>
            </a:extLst>
          </p:cNvPr>
          <p:cNvSpPr/>
          <p:nvPr/>
        </p:nvSpPr>
        <p:spPr>
          <a:xfrm>
            <a:off x="601511" y="1417856"/>
            <a:ext cx="995668" cy="41375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</a:rPr>
              <a:t>instruction</a:t>
            </a:r>
          </a:p>
        </p:txBody>
      </p:sp>
      <p:sp>
        <p:nvSpPr>
          <p:cNvPr id="38" name="Rounded Rectangle 78">
            <a:extLst>
              <a:ext uri="{FF2B5EF4-FFF2-40B4-BE49-F238E27FC236}">
                <a16:creationId xmlns:a16="http://schemas.microsoft.com/office/drawing/2014/main" id="{3EADC3A2-27B0-4BE6-B0DD-F4C29E80C192}"/>
              </a:ext>
            </a:extLst>
          </p:cNvPr>
          <p:cNvSpPr/>
          <p:nvPr/>
        </p:nvSpPr>
        <p:spPr>
          <a:xfrm>
            <a:off x="2470416" y="2296918"/>
            <a:ext cx="458539" cy="35385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A</a:t>
            </a:r>
          </a:p>
        </p:txBody>
      </p:sp>
      <p:sp>
        <p:nvSpPr>
          <p:cNvPr id="39" name="Rounded Rectangle 79">
            <a:extLst>
              <a:ext uri="{FF2B5EF4-FFF2-40B4-BE49-F238E27FC236}">
                <a16:creationId xmlns:a16="http://schemas.microsoft.com/office/drawing/2014/main" id="{6AAA880D-6A7E-42DC-8C87-756A8E35A12B}"/>
              </a:ext>
            </a:extLst>
          </p:cNvPr>
          <p:cNvSpPr/>
          <p:nvPr/>
        </p:nvSpPr>
        <p:spPr>
          <a:xfrm>
            <a:off x="2981162" y="2296918"/>
            <a:ext cx="458539" cy="35385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B</a:t>
            </a:r>
          </a:p>
        </p:txBody>
      </p:sp>
      <p:sp>
        <p:nvSpPr>
          <p:cNvPr id="40" name="Rounded Rectangle 80">
            <a:extLst>
              <a:ext uri="{FF2B5EF4-FFF2-40B4-BE49-F238E27FC236}">
                <a16:creationId xmlns:a16="http://schemas.microsoft.com/office/drawing/2014/main" id="{C8E4C89C-7C90-4311-87DF-4919827AE94F}"/>
              </a:ext>
            </a:extLst>
          </p:cNvPr>
          <p:cNvSpPr/>
          <p:nvPr/>
        </p:nvSpPr>
        <p:spPr>
          <a:xfrm>
            <a:off x="2973329" y="2717596"/>
            <a:ext cx="458539" cy="35385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C</a:t>
            </a:r>
          </a:p>
        </p:txBody>
      </p:sp>
      <p:sp>
        <p:nvSpPr>
          <p:cNvPr id="34" name="Rounded Rectangle 74">
            <a:extLst>
              <a:ext uri="{FF2B5EF4-FFF2-40B4-BE49-F238E27FC236}">
                <a16:creationId xmlns:a16="http://schemas.microsoft.com/office/drawing/2014/main" id="{8D287D25-B180-4A7C-8DEE-1098AFFAA6B9}"/>
              </a:ext>
            </a:extLst>
          </p:cNvPr>
          <p:cNvSpPr/>
          <p:nvPr/>
        </p:nvSpPr>
        <p:spPr>
          <a:xfrm>
            <a:off x="288604" y="2341704"/>
            <a:ext cx="458539" cy="35385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35" name="Rounded Rectangle 75">
            <a:extLst>
              <a:ext uri="{FF2B5EF4-FFF2-40B4-BE49-F238E27FC236}">
                <a16:creationId xmlns:a16="http://schemas.microsoft.com/office/drawing/2014/main" id="{51BE5FA9-0410-424C-9477-516748D4C50A}"/>
              </a:ext>
            </a:extLst>
          </p:cNvPr>
          <p:cNvSpPr/>
          <p:nvPr/>
        </p:nvSpPr>
        <p:spPr>
          <a:xfrm>
            <a:off x="787630" y="2341704"/>
            <a:ext cx="458539" cy="35385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37" name="Rounded Rectangle 77">
            <a:extLst>
              <a:ext uri="{FF2B5EF4-FFF2-40B4-BE49-F238E27FC236}">
                <a16:creationId xmlns:a16="http://schemas.microsoft.com/office/drawing/2014/main" id="{59D3B7B2-9905-4EB4-B042-CAB028A9D228}"/>
              </a:ext>
            </a:extLst>
          </p:cNvPr>
          <p:cNvSpPr/>
          <p:nvPr/>
        </p:nvSpPr>
        <p:spPr>
          <a:xfrm>
            <a:off x="1261930" y="2341704"/>
            <a:ext cx="458539" cy="35385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8</a:t>
            </a:r>
          </a:p>
        </p:txBody>
      </p:sp>
      <p:cxnSp>
        <p:nvCxnSpPr>
          <p:cNvPr id="27" name="Shape 306">
            <a:extLst>
              <a:ext uri="{FF2B5EF4-FFF2-40B4-BE49-F238E27FC236}">
                <a16:creationId xmlns:a16="http://schemas.microsoft.com/office/drawing/2014/main" id="{0E08D6B2-A419-4D46-80AC-9B617A929D24}"/>
              </a:ext>
            </a:extLst>
          </p:cNvPr>
          <p:cNvCxnSpPr/>
          <p:nvPr/>
        </p:nvCxnSpPr>
        <p:spPr>
          <a:xfrm flipH="1">
            <a:off x="503450" y="2698138"/>
            <a:ext cx="13233" cy="832850"/>
          </a:xfrm>
          <a:prstGeom prst="straightConnector1">
            <a:avLst/>
          </a:prstGeom>
          <a:ln w="57150">
            <a:headEnd type="none" w="lg" len="lg"/>
            <a:tailEnd type="triangle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hape 307">
            <a:extLst>
              <a:ext uri="{FF2B5EF4-FFF2-40B4-BE49-F238E27FC236}">
                <a16:creationId xmlns:a16="http://schemas.microsoft.com/office/drawing/2014/main" id="{83E2A4DE-178D-4507-AAB0-4C4F74456A32}"/>
              </a:ext>
            </a:extLst>
          </p:cNvPr>
          <p:cNvCxnSpPr/>
          <p:nvPr/>
        </p:nvCxnSpPr>
        <p:spPr>
          <a:xfrm flipH="1" flipV="1">
            <a:off x="1530088" y="2711248"/>
            <a:ext cx="2672" cy="819740"/>
          </a:xfrm>
          <a:prstGeom prst="straightConnector1">
            <a:avLst/>
          </a:prstGeom>
          <a:ln w="57150">
            <a:headEnd type="none" w="lg" len="lg"/>
            <a:tailEnd type="triangle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F70FFE8C-407C-4A37-8366-0436E3D59EC1}"/>
              </a:ext>
            </a:extLst>
          </p:cNvPr>
          <p:cNvSpPr/>
          <p:nvPr/>
        </p:nvSpPr>
        <p:spPr>
          <a:xfrm>
            <a:off x="258066" y="3513813"/>
            <a:ext cx="1432905" cy="3538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</a:rPr>
              <a:t>+</a:t>
            </a:r>
          </a:p>
        </p:txBody>
      </p:sp>
      <p:cxnSp>
        <p:nvCxnSpPr>
          <p:cNvPr id="100" name="Shape 306">
            <a:extLst>
              <a:ext uri="{FF2B5EF4-FFF2-40B4-BE49-F238E27FC236}">
                <a16:creationId xmlns:a16="http://schemas.microsoft.com/office/drawing/2014/main" id="{CA65B885-4CDA-42AC-87FC-55CC59DCBCCA}"/>
              </a:ext>
            </a:extLst>
          </p:cNvPr>
          <p:cNvCxnSpPr/>
          <p:nvPr/>
        </p:nvCxnSpPr>
        <p:spPr>
          <a:xfrm flipH="1">
            <a:off x="1003347" y="2698138"/>
            <a:ext cx="13233" cy="832850"/>
          </a:xfrm>
          <a:prstGeom prst="straightConnector1">
            <a:avLst/>
          </a:prstGeom>
          <a:ln w="57150">
            <a:headEnd type="none" w="lg" len="lg"/>
            <a:tailEnd type="triangle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Shape 304">
            <a:extLst>
              <a:ext uri="{FF2B5EF4-FFF2-40B4-BE49-F238E27FC236}">
                <a16:creationId xmlns:a16="http://schemas.microsoft.com/office/drawing/2014/main" id="{34C3591C-9A33-436F-937C-2DF2521C20CD}"/>
              </a:ext>
            </a:extLst>
          </p:cNvPr>
          <p:cNvCxnSpPr>
            <a:cxnSpLocks/>
            <a:stCxn id="32" idx="2"/>
            <a:endCxn id="33" idx="0"/>
          </p:cNvCxnSpPr>
          <p:nvPr/>
        </p:nvCxnSpPr>
        <p:spPr>
          <a:xfrm rot="10800000">
            <a:off x="1099346" y="1417856"/>
            <a:ext cx="1530605" cy="154132"/>
          </a:xfrm>
          <a:prstGeom prst="curvedConnector4">
            <a:avLst>
              <a:gd name="adj1" fmla="val 33737"/>
              <a:gd name="adj2" fmla="val 248314"/>
            </a:avLst>
          </a:prstGeom>
          <a:ln w="57150">
            <a:headEnd type="none" w="lg" len="lg"/>
            <a:tailEnd type="triangle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91FF9BEA-173F-41D0-9253-194A4CF9AFC9}"/>
              </a:ext>
            </a:extLst>
          </p:cNvPr>
          <p:cNvSpPr/>
          <p:nvPr/>
        </p:nvSpPr>
        <p:spPr>
          <a:xfrm>
            <a:off x="2629950" y="1275069"/>
            <a:ext cx="1303254" cy="59383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Program</a:t>
            </a:r>
          </a:p>
        </p:txBody>
      </p:sp>
      <p:sp>
        <p:nvSpPr>
          <p:cNvPr id="52" name="Content Placeholder 6">
            <a:extLst>
              <a:ext uri="{FF2B5EF4-FFF2-40B4-BE49-F238E27FC236}">
                <a16:creationId xmlns:a16="http://schemas.microsoft.com/office/drawing/2014/main" id="{01C1B520-6004-40B9-A3FF-DC133A15F6CD}"/>
              </a:ext>
            </a:extLst>
          </p:cNvPr>
          <p:cNvSpPr txBox="1">
            <a:spLocks/>
          </p:cNvSpPr>
          <p:nvPr/>
        </p:nvSpPr>
        <p:spPr>
          <a:xfrm>
            <a:off x="4539810" y="1193798"/>
            <a:ext cx="5538910" cy="4151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190492" indent="-190492" defTabSz="761970">
              <a:lnSpc>
                <a:spcPct val="90000"/>
              </a:lnSpc>
              <a:spcBef>
                <a:spcPts val="833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333" b="1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lvl="1" indent="-171450" defTabSz="761970">
              <a:lnSpc>
                <a:spcPct val="90000"/>
              </a:lnSpc>
              <a:spcBef>
                <a:spcPts val="417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0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52462" lvl="2" indent="-190492" defTabSz="761970">
              <a:lnSpc>
                <a:spcPct val="90000"/>
              </a:lnSpc>
              <a:spcBef>
                <a:spcPts val="417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667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33447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71443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09541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6pPr>
            <a:lvl7pPr marL="247640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7pPr>
            <a:lvl8pPr marL="285738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8pPr>
            <a:lvl9pPr marL="3238370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r>
              <a:rPr lang="en-GB" dirty="0"/>
              <a:t>Fetch</a:t>
            </a:r>
          </a:p>
          <a:p>
            <a:pPr lvl="1"/>
            <a:r>
              <a:rPr lang="en-GB" dirty="0"/>
              <a:t>Read from memory the next instruction (code)</a:t>
            </a:r>
          </a:p>
          <a:p>
            <a:pPr lvl="1"/>
            <a:r>
              <a:rPr lang="en-GB" dirty="0"/>
              <a:t>I.e., what is next thing to do</a:t>
            </a:r>
          </a:p>
          <a:p>
            <a:r>
              <a:rPr lang="en-GB" dirty="0"/>
              <a:t>Decode</a:t>
            </a:r>
          </a:p>
          <a:p>
            <a:pPr lvl="1"/>
            <a:r>
              <a:rPr lang="en-GB" dirty="0"/>
              <a:t>What does the instruction want me to do?</a:t>
            </a:r>
          </a:p>
          <a:p>
            <a:pPr lvl="1"/>
            <a:r>
              <a:rPr lang="en-GB" dirty="0"/>
              <a:t>E.g., I want to add two numbers (A and B)</a:t>
            </a:r>
          </a:p>
          <a:p>
            <a:r>
              <a:rPr lang="en-GB" dirty="0"/>
              <a:t>Execute</a:t>
            </a:r>
          </a:p>
          <a:p>
            <a:pPr lvl="1"/>
            <a:r>
              <a:rPr lang="en-GB" dirty="0"/>
              <a:t>Do the operation </a:t>
            </a:r>
          </a:p>
          <a:p>
            <a:pPr lvl="1"/>
            <a:r>
              <a:rPr lang="en-GB" dirty="0"/>
              <a:t>E.g. add</a:t>
            </a:r>
          </a:p>
          <a:p>
            <a:r>
              <a:rPr lang="en-GB" dirty="0"/>
              <a:t>Repeat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5B58045-2436-4F42-9296-0CF5AF89C1A0}"/>
              </a:ext>
            </a:extLst>
          </p:cNvPr>
          <p:cNvGrpSpPr/>
          <p:nvPr/>
        </p:nvGrpSpPr>
        <p:grpSpPr>
          <a:xfrm>
            <a:off x="230403" y="4108984"/>
            <a:ext cx="2422648" cy="1033481"/>
            <a:chOff x="990600" y="3413760"/>
            <a:chExt cx="4034282" cy="1720990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078D723-3591-471C-BB0A-873033FB0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990600" y="3619500"/>
              <a:ext cx="1841500" cy="1515250"/>
            </a:xfrm>
            <a:prstGeom prst="rect">
              <a:avLst/>
            </a:prstGeom>
          </p:spPr>
        </p:pic>
        <p:sp>
          <p:nvSpPr>
            <p:cNvPr id="62" name="Cloud Callout 8">
              <a:extLst>
                <a:ext uri="{FF2B5EF4-FFF2-40B4-BE49-F238E27FC236}">
                  <a16:creationId xmlns:a16="http://schemas.microsoft.com/office/drawing/2014/main" id="{C41E33BD-727D-492F-BE08-3B1C483EBA18}"/>
                </a:ext>
              </a:extLst>
            </p:cNvPr>
            <p:cNvSpPr/>
            <p:nvPr/>
          </p:nvSpPr>
          <p:spPr>
            <a:xfrm>
              <a:off x="2931414" y="3413760"/>
              <a:ext cx="2093468" cy="1447800"/>
            </a:xfrm>
            <a:prstGeom prst="cloudCallout">
              <a:avLst>
                <a:gd name="adj1" fmla="val -77405"/>
                <a:gd name="adj2" fmla="val -5079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Consolas" charset="0"/>
                  <a:ea typeface="Consolas" charset="0"/>
                  <a:cs typeface="Consolas" charset="0"/>
                </a:rPr>
                <a:t>c=</a:t>
              </a:r>
              <a:r>
                <a:rPr lang="en-US" b="1" dirty="0" err="1">
                  <a:solidFill>
                    <a:schemeClr val="tx1"/>
                  </a:solidFill>
                  <a:latin typeface="Consolas" charset="0"/>
                  <a:ea typeface="Consolas" charset="0"/>
                  <a:cs typeface="Consolas" charset="0"/>
                </a:rPr>
                <a:t>a+b</a:t>
              </a:r>
              <a:endParaRPr lang="en-US" b="1" dirty="0">
                <a:solidFill>
                  <a:schemeClr val="tx1"/>
                </a:solidFill>
                <a:latin typeface="Consolas" charset="0"/>
                <a:ea typeface="Consolas" charset="0"/>
                <a:cs typeface="Consola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344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8" grpId="0" animBg="1"/>
      <p:bldP spid="39" grpId="0" animBg="1"/>
      <p:bldP spid="40" grpId="0" animBg="1"/>
      <p:bldP spid="34" grpId="0" animBg="1"/>
      <p:bldP spid="35" grpId="0" animBg="1"/>
      <p:bldP spid="37" grpId="0" animBg="1"/>
      <p:bldP spid="36" grpId="0" animBg="1"/>
      <p:bldP spid="32" grpId="0" animBg="1"/>
      <p:bldP spid="52" grpId="0" uiExpand="1" build="p" bldLvl="5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21B3-EFAA-4714-B873-D515ABD93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But how do we do it?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63A290-AFA3-4048-9E64-8ACB84724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CF154-0590-44B6-90E2-C6F22A8FF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 program a computer we must learn to speak (one of) its language(s)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But importantly, we need to learn how to program.</a:t>
            </a:r>
          </a:p>
          <a:p>
            <a:pPr marL="0" indent="0" algn="ctr">
              <a:buNone/>
            </a:pPr>
            <a:br>
              <a:rPr lang="en-GB" dirty="0"/>
            </a:br>
            <a:r>
              <a:rPr lang="en-GB" u="sng" dirty="0"/>
              <a:t>What’s the difference?</a:t>
            </a:r>
          </a:p>
          <a:p>
            <a:r>
              <a:rPr lang="en-GB" dirty="0"/>
              <a:t>Know words you do, right? </a:t>
            </a:r>
            <a:r>
              <a:rPr lang="en-GB" dirty="0">
                <a:sym typeface="Wingdings" panose="05000000000000000000" pitchFamily="2" charset="2"/>
              </a:rPr>
              <a:t>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But can you write a 1000 pages novel?</a:t>
            </a:r>
          </a:p>
          <a:p>
            <a:pPr lvl="2"/>
            <a:r>
              <a:rPr lang="en-GB" dirty="0">
                <a:sym typeface="Wingdings" panose="05000000000000000000" pitchFamily="2" charset="2"/>
              </a:rPr>
              <a:t>We’ll aim a bit lower, maybe a couple of 100 pages?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0E4D2-085C-4557-AF8D-2F0C8095B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6D0FCA75-33ED-4970-B097-733768A74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0" y="1528807"/>
            <a:ext cx="619760" cy="113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6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66619C8-B93C-40C0-AF75-972F3C6B3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news!!!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F20C5B-9546-48CF-ACEB-8741813D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C04E7F9-48DF-4763-983C-53E8E3A1FE21}"/>
              </a:ext>
            </a:extLst>
          </p:cNvPr>
          <p:cNvSpPr txBox="1">
            <a:spLocks/>
          </p:cNvSpPr>
          <p:nvPr/>
        </p:nvSpPr>
        <p:spPr>
          <a:xfrm>
            <a:off x="245533" y="406400"/>
            <a:ext cx="9668936" cy="4741069"/>
          </a:xfrm>
          <a:prstGeom prst="rect">
            <a:avLst/>
          </a:prstGeom>
        </p:spPr>
        <p:txBody>
          <a:bodyPr/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Char char="•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r>
              <a:rPr lang="en-GB" dirty="0"/>
              <a:t>The Java language uses patterns very similar to other languages</a:t>
            </a:r>
          </a:p>
          <a:p>
            <a:pPr lvl="1"/>
            <a:r>
              <a:rPr lang="en-GB" dirty="0"/>
              <a:t>That’s because those patterns serve programmers well.</a:t>
            </a:r>
          </a:p>
          <a:p>
            <a:endParaRPr lang="en-GB" dirty="0"/>
          </a:p>
          <a:p>
            <a:r>
              <a:rPr lang="en-GB" dirty="0"/>
              <a:t>Other languages are not the same!</a:t>
            </a:r>
          </a:p>
          <a:p>
            <a:pPr lvl="1"/>
            <a:r>
              <a:rPr lang="en-GB" dirty="0"/>
              <a:t>But they will be similar enough</a:t>
            </a:r>
          </a:p>
          <a:p>
            <a:pPr marL="380985" lvl="1" indent="0">
              <a:buNone/>
            </a:pPr>
            <a:endParaRPr lang="en-GB" dirty="0"/>
          </a:p>
          <a:p>
            <a:r>
              <a:rPr lang="en-GB" dirty="0"/>
              <a:t>Once you learn those patterns, picking up a different language is easier</a:t>
            </a:r>
          </a:p>
          <a:p>
            <a:pPr lvl="1"/>
            <a:r>
              <a:rPr lang="en-GB" dirty="0"/>
              <a:t>Why would you?</a:t>
            </a:r>
          </a:p>
          <a:p>
            <a:pPr lvl="1"/>
            <a:r>
              <a:rPr lang="en-GB" dirty="0"/>
              <a:t>Would you use an atomic bomb to kill a fly?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3795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4E3F8-2170-4226-BB48-B72D68A37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Compute speak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E5BCD-8C8C-4A4E-B2E3-1682CB89D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E34A16-C060-4CBF-A5DD-143FE8391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612D8-16D8-43DD-9D83-0AFDD57A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C7D249FC-479D-4254-90EE-E795C6AC3232}"/>
              </a:ext>
            </a:extLst>
          </p:cNvPr>
          <p:cNvSpPr/>
          <p:nvPr/>
        </p:nvSpPr>
        <p:spPr>
          <a:xfrm>
            <a:off x="3166532" y="3606800"/>
            <a:ext cx="6646333" cy="1502834"/>
          </a:xfrm>
          <a:prstGeom prst="wedgeEllipseCallout">
            <a:avLst>
              <a:gd name="adj1" fmla="val -72298"/>
              <a:gd name="adj2" fmla="val 584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onsolas" panose="020B0609020204030204" pitchFamily="49" charset="0"/>
              </a:rPr>
              <a:t>10011101100110011001111101111001</a:t>
            </a:r>
            <a:br>
              <a:rPr lang="en-GB" dirty="0">
                <a:latin typeface="Consolas" panose="020B0609020204030204" pitchFamily="49" charset="0"/>
              </a:rPr>
            </a:br>
            <a:r>
              <a:rPr lang="en-GB" dirty="0">
                <a:latin typeface="Consolas" panose="020B0609020204030204" pitchFamily="49" charset="0"/>
              </a:rPr>
              <a:t>10111100000010011001111101111001</a:t>
            </a:r>
          </a:p>
          <a:p>
            <a:pPr algn="ctr"/>
            <a:r>
              <a:rPr lang="en-GB" dirty="0">
                <a:latin typeface="Consolas" panose="020B0609020204030204" pitchFamily="49" charset="0"/>
              </a:rPr>
              <a:t>11011110110010111011101001111001</a:t>
            </a:r>
          </a:p>
          <a:p>
            <a:pPr algn="ctr"/>
            <a:r>
              <a:rPr lang="en-GB" dirty="0">
                <a:latin typeface="Consolas" panose="020B0609020204030204" pitchFamily="49" charset="0"/>
              </a:rPr>
              <a:t>10011100100110110001101111111011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E6981A8-4213-4DD7-BB49-C6A9E80121AA}"/>
              </a:ext>
            </a:extLst>
          </p:cNvPr>
          <p:cNvSpPr/>
          <p:nvPr/>
        </p:nvSpPr>
        <p:spPr>
          <a:xfrm>
            <a:off x="3213099" y="1954476"/>
            <a:ext cx="6646333" cy="1502834"/>
          </a:xfrm>
          <a:prstGeom prst="wedgeEllipseCallout">
            <a:avLst>
              <a:gd name="adj1" fmla="val -72298"/>
              <a:gd name="adj2" fmla="val 584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atin typeface="Consolas" panose="020B0609020204030204" pitchFamily="49" charset="0"/>
              </a:rPr>
              <a:t>lw</a:t>
            </a:r>
            <a:r>
              <a:rPr lang="en-GB" dirty="0">
                <a:latin typeface="Consolas" panose="020B0609020204030204" pitchFamily="49" charset="0"/>
              </a:rPr>
              <a:t> $t0, x</a:t>
            </a:r>
            <a:br>
              <a:rPr lang="en-GB" dirty="0">
                <a:latin typeface="Consolas" panose="020B0609020204030204" pitchFamily="49" charset="0"/>
              </a:rPr>
            </a:br>
            <a:r>
              <a:rPr lang="en-GB" dirty="0" err="1">
                <a:latin typeface="Consolas" panose="020B0609020204030204" pitchFamily="49" charset="0"/>
              </a:rPr>
              <a:t>addi</a:t>
            </a:r>
            <a:r>
              <a:rPr lang="en-GB" dirty="0">
                <a:latin typeface="Consolas" panose="020B0609020204030204" pitchFamily="49" charset="0"/>
              </a:rPr>
              <a:t> $t0, $t0, 1</a:t>
            </a:r>
            <a:br>
              <a:rPr lang="en-GB" dirty="0">
                <a:latin typeface="Consolas" panose="020B0609020204030204" pitchFamily="49" charset="0"/>
              </a:rPr>
            </a:br>
            <a:r>
              <a:rPr lang="en-GB" dirty="0" err="1">
                <a:latin typeface="Consolas" panose="020B0609020204030204" pitchFamily="49" charset="0"/>
              </a:rPr>
              <a:t>sw</a:t>
            </a:r>
            <a:r>
              <a:rPr lang="en-GB" dirty="0">
                <a:latin typeface="Consolas" panose="020B0609020204030204" pitchFamily="49" charset="0"/>
              </a:rPr>
              <a:t> $t0, x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CBE7947C-0D2F-4660-B2B2-BE197BF5B23D}"/>
              </a:ext>
            </a:extLst>
          </p:cNvPr>
          <p:cNvSpPr/>
          <p:nvPr/>
        </p:nvSpPr>
        <p:spPr>
          <a:xfrm>
            <a:off x="3213099" y="302152"/>
            <a:ext cx="6646333" cy="1502834"/>
          </a:xfrm>
          <a:prstGeom prst="wedgeEllipseCallout">
            <a:avLst>
              <a:gd name="adj1" fmla="val -72298"/>
              <a:gd name="adj2" fmla="val 584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onsolas" panose="020B0609020204030204" pitchFamily="49" charset="0"/>
              </a:rPr>
              <a:t>x=x+1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A6D23A-A60A-42D6-A6C0-3DA34C055B0C}"/>
              </a:ext>
            </a:extLst>
          </p:cNvPr>
          <p:cNvSpPr/>
          <p:nvPr/>
        </p:nvSpPr>
        <p:spPr>
          <a:xfrm>
            <a:off x="503767" y="2963333"/>
            <a:ext cx="1024466" cy="2371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CPU </a:t>
            </a:r>
            <a:br>
              <a:rPr lang="en-GB" dirty="0"/>
            </a:br>
            <a:r>
              <a:rPr lang="en-GB" dirty="0"/>
              <a:t>447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5B9EE8-0913-4638-9039-558D47D5E725}"/>
              </a:ext>
            </a:extLst>
          </p:cNvPr>
          <p:cNvSpPr/>
          <p:nvPr/>
        </p:nvSpPr>
        <p:spPr>
          <a:xfrm>
            <a:off x="503767" y="849578"/>
            <a:ext cx="1024466" cy="2113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CPU </a:t>
            </a:r>
            <a:br>
              <a:rPr lang="en-GB" dirty="0"/>
            </a:br>
            <a:r>
              <a:rPr lang="en-GB" dirty="0"/>
              <a:t>449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D19A67-9516-441A-B5E5-57C452A87ADC}"/>
              </a:ext>
            </a:extLst>
          </p:cNvPr>
          <p:cNvSpPr/>
          <p:nvPr/>
        </p:nvSpPr>
        <p:spPr>
          <a:xfrm>
            <a:off x="1528233" y="849578"/>
            <a:ext cx="1024466" cy="674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Java</a:t>
            </a:r>
            <a:br>
              <a:rPr lang="en-GB" dirty="0"/>
            </a:br>
            <a:r>
              <a:rPr lang="en-GB" dirty="0"/>
              <a:t>0007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7E897B-593D-4E91-9161-1EB2A51B2318}"/>
              </a:ext>
            </a:extLst>
          </p:cNvPr>
          <p:cNvSpPr/>
          <p:nvPr/>
        </p:nvSpPr>
        <p:spPr>
          <a:xfrm>
            <a:off x="2552699" y="849578"/>
            <a:ext cx="1024466" cy="674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</a:t>
            </a:r>
            <a:br>
              <a:rPr lang="en-GB" dirty="0"/>
            </a:br>
            <a:r>
              <a:rPr lang="en-GB" dirty="0"/>
              <a:t>0449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3F2531-F4A7-4597-AFC1-DC06D6C73D4E}"/>
              </a:ext>
            </a:extLst>
          </p:cNvPr>
          <p:cNvSpPr/>
          <p:nvPr/>
        </p:nvSpPr>
        <p:spPr>
          <a:xfrm>
            <a:off x="3577165" y="849578"/>
            <a:ext cx="1024466" cy="674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Python</a:t>
            </a:r>
            <a:br>
              <a:rPr lang="en-GB" dirty="0"/>
            </a:br>
            <a:r>
              <a:rPr lang="en-GB" dirty="0"/>
              <a:t>0010/9?</a:t>
            </a:r>
          </a:p>
        </p:txBody>
      </p:sp>
    </p:spTree>
    <p:extLst>
      <p:ext uri="{BB962C8B-B14F-4D97-AF65-F5344CB8AC3E}">
        <p14:creationId xmlns:p14="http://schemas.microsoft.com/office/powerpoint/2010/main" val="3739620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D3407-F03E-4F10-8DC0-C36110786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pre-history of computers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17D88C-F43E-4A09-B7EC-3F221208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B5CE2CD4-2E29-4D4D-9379-9A97E4A15BF3}"/>
              </a:ext>
            </a:extLst>
          </p:cNvPr>
          <p:cNvSpPr txBox="1">
            <a:spLocks/>
          </p:cNvSpPr>
          <p:nvPr/>
        </p:nvSpPr>
        <p:spPr>
          <a:xfrm>
            <a:off x="5080000" y="1418167"/>
            <a:ext cx="4834469" cy="2599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0492" indent="-190492" defTabSz="761970">
              <a:lnSpc>
                <a:spcPct val="90000"/>
              </a:lnSpc>
              <a:spcBef>
                <a:spcPts val="833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333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lvl="1" indent="-171450" defTabSz="761970">
              <a:lnSpc>
                <a:spcPct val="90000"/>
              </a:lnSpc>
              <a:spcBef>
                <a:spcPts val="417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52462" lvl="2" indent="-190492" defTabSz="761970">
              <a:lnSpc>
                <a:spcPct val="90000"/>
              </a:lnSpc>
              <a:spcBef>
                <a:spcPts val="417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667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33447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71443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09541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6pPr>
            <a:lvl7pPr marL="247640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7pPr>
            <a:lvl8pPr marL="285738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8pPr>
            <a:lvl9pPr marL="3238370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r>
              <a:rPr lang="en-GB" b="1" dirty="0"/>
              <a:t>Designed by </a:t>
            </a:r>
            <a:r>
              <a:rPr lang="en-GB" dirty="0"/>
              <a:t>Charles Babbage</a:t>
            </a:r>
          </a:p>
          <a:p>
            <a:pPr lvl="1"/>
            <a:r>
              <a:rPr lang="en-GB" dirty="0"/>
              <a:t>1792-1871 </a:t>
            </a:r>
          </a:p>
          <a:p>
            <a:r>
              <a:rPr lang="en-GB" i="1" dirty="0" err="1"/>
              <a:t>Ermmm</a:t>
            </a:r>
            <a:r>
              <a:rPr lang="en-GB" i="1" dirty="0"/>
              <a:t>… Designed… right!</a:t>
            </a:r>
          </a:p>
          <a:p>
            <a:pPr lvl="1"/>
            <a:r>
              <a:rPr lang="en-GB" dirty="0"/>
              <a:t>It was intended as a programmable calculator</a:t>
            </a:r>
          </a:p>
          <a:p>
            <a:pPr lvl="1"/>
            <a:r>
              <a:rPr lang="en-GB" dirty="0"/>
              <a:t>A </a:t>
            </a:r>
            <a:r>
              <a:rPr lang="en-GB" b="1" dirty="0"/>
              <a:t>multipurpose calculator!</a:t>
            </a:r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D4BA07D-9635-4E4A-A90C-9279765FB562}"/>
              </a:ext>
            </a:extLst>
          </p:cNvPr>
          <p:cNvSpPr txBox="1">
            <a:spLocks/>
          </p:cNvSpPr>
          <p:nvPr/>
        </p:nvSpPr>
        <p:spPr>
          <a:xfrm>
            <a:off x="5808663" y="559357"/>
            <a:ext cx="3429000" cy="613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The Differential Engine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FECF924-2C79-4B68-A915-C47BB33C2FF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69586" y="749557"/>
            <a:ext cx="4507215" cy="39364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1710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2912EA1-5628-4B8A-84ED-795B3755E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pre-history of computers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AE9DF92-6845-4814-A495-443997C18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533" y="999066"/>
            <a:ext cx="9668936" cy="4640263"/>
          </a:xfrm>
        </p:spPr>
        <p:txBody>
          <a:bodyPr>
            <a:normAutofit/>
          </a:bodyPr>
          <a:lstStyle/>
          <a:p>
            <a:r>
              <a:rPr lang="en-GB" sz="2400" dirty="0"/>
              <a:t>The Differential Engine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Devised by J.H. Müller in the Hessian army (1784)</a:t>
            </a:r>
          </a:p>
          <a:p>
            <a:pPr lvl="1"/>
            <a:r>
              <a:rPr lang="en-GB" dirty="0"/>
              <a:t>Designed by Charles Babbage (1819-ish)</a:t>
            </a:r>
          </a:p>
          <a:p>
            <a:pPr lvl="1"/>
            <a:r>
              <a:rPr lang="en-GB" dirty="0"/>
              <a:t>Built at Science Museum library in London (1980s)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Outputs to a table that can be used for printing</a:t>
            </a:r>
          </a:p>
          <a:p>
            <a:pPr lvl="2"/>
            <a:r>
              <a:rPr lang="en-GB" dirty="0"/>
              <a:t>Copying was a source of error</a:t>
            </a:r>
          </a:p>
          <a:p>
            <a:pPr lvl="2"/>
            <a:r>
              <a:rPr lang="en-GB" dirty="0"/>
              <a:t>It still is nowadays</a:t>
            </a:r>
          </a:p>
          <a:p>
            <a:pPr lvl="2"/>
            <a:r>
              <a:rPr lang="en-GB" dirty="0"/>
              <a:t>So never copy results manually if you can avoid it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A38678-8D98-4F73-8C41-95223409D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2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D3407-F03E-4F10-8DC0-C36110786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pre-history of computers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17D88C-F43E-4A09-B7EC-3F221208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B5CE2CD4-2E29-4D4D-9379-9A97E4A15BF3}"/>
              </a:ext>
            </a:extLst>
          </p:cNvPr>
          <p:cNvSpPr txBox="1">
            <a:spLocks/>
          </p:cNvSpPr>
          <p:nvPr/>
        </p:nvSpPr>
        <p:spPr>
          <a:xfrm>
            <a:off x="5080000" y="1418167"/>
            <a:ext cx="4834469" cy="2599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0492" indent="-190492" defTabSz="761970">
              <a:lnSpc>
                <a:spcPct val="90000"/>
              </a:lnSpc>
              <a:spcBef>
                <a:spcPts val="833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333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lvl="1" indent="-171450" defTabSz="761970">
              <a:lnSpc>
                <a:spcPct val="90000"/>
              </a:lnSpc>
              <a:spcBef>
                <a:spcPts val="417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52462" lvl="2" indent="-190492" defTabSz="761970">
              <a:lnSpc>
                <a:spcPct val="90000"/>
              </a:lnSpc>
              <a:spcBef>
                <a:spcPts val="417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667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33447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71443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09541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6pPr>
            <a:lvl7pPr marL="247640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7pPr>
            <a:lvl8pPr marL="285738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8pPr>
            <a:lvl9pPr marL="3238370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r>
              <a:rPr lang="en-GB" b="1" dirty="0"/>
              <a:t>Designed by </a:t>
            </a:r>
            <a:r>
              <a:rPr lang="en-GB" dirty="0"/>
              <a:t>Charles Babbage</a:t>
            </a:r>
          </a:p>
          <a:p>
            <a:pPr lvl="1"/>
            <a:r>
              <a:rPr lang="en-GB" i="1" dirty="0"/>
              <a:t>YES! Designed… again!</a:t>
            </a:r>
          </a:p>
          <a:p>
            <a:endParaRPr lang="en-GB" dirty="0"/>
          </a:p>
          <a:p>
            <a:r>
              <a:rPr lang="en-GB" dirty="0"/>
              <a:t>Mechanical general-purpose computer </a:t>
            </a:r>
            <a:endParaRPr lang="en-GB" i="1" dirty="0"/>
          </a:p>
          <a:p>
            <a:pPr lvl="1"/>
            <a:r>
              <a:rPr lang="en-GB" dirty="0"/>
              <a:t>Which had many modern characteristics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D4BA07D-9635-4E4A-A90C-9279765FB562}"/>
              </a:ext>
            </a:extLst>
          </p:cNvPr>
          <p:cNvSpPr txBox="1">
            <a:spLocks/>
          </p:cNvSpPr>
          <p:nvPr/>
        </p:nvSpPr>
        <p:spPr>
          <a:xfrm>
            <a:off x="5808663" y="559357"/>
            <a:ext cx="3429000" cy="613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The Analytical Engine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577682C-21DD-426A-AD0B-6437DF3AE1CA}"/>
              </a:ext>
            </a:extLst>
          </p:cNvPr>
          <p:cNvGrpSpPr/>
          <p:nvPr/>
        </p:nvGrpSpPr>
        <p:grpSpPr>
          <a:xfrm>
            <a:off x="245531" y="1225059"/>
            <a:ext cx="4502467" cy="2985482"/>
            <a:chOff x="5785273" y="3389525"/>
            <a:chExt cx="3302000" cy="218948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3D80AE-F78C-4154-ABC7-72AA6FD41D62}"/>
                </a:ext>
              </a:extLst>
            </p:cNvPr>
            <p:cNvSpPr/>
            <p:nvPr/>
          </p:nvSpPr>
          <p:spPr>
            <a:xfrm>
              <a:off x="5785273" y="3389525"/>
              <a:ext cx="3302000" cy="2189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&quot;Not Allowed&quot; Symbol 8">
              <a:extLst>
                <a:ext uri="{FF2B5EF4-FFF2-40B4-BE49-F238E27FC236}">
                  <a16:creationId xmlns:a16="http://schemas.microsoft.com/office/drawing/2014/main" id="{067BE3F6-6250-4053-9060-05FD40D9DD50}"/>
                </a:ext>
              </a:extLst>
            </p:cNvPr>
            <p:cNvSpPr/>
            <p:nvPr/>
          </p:nvSpPr>
          <p:spPr>
            <a:xfrm>
              <a:off x="7167033" y="4215025"/>
              <a:ext cx="538480" cy="538480"/>
            </a:xfrm>
            <a:prstGeom prst="noSmoking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" name="&quot;Not Allowed&quot; Symbol 9">
              <a:extLst>
                <a:ext uri="{FF2B5EF4-FFF2-40B4-BE49-F238E27FC236}">
                  <a16:creationId xmlns:a16="http://schemas.microsoft.com/office/drawing/2014/main" id="{3CE7DBEE-F38B-4BE5-83C7-D3A7990D9C17}"/>
                </a:ext>
              </a:extLst>
            </p:cNvPr>
            <p:cNvSpPr/>
            <p:nvPr/>
          </p:nvSpPr>
          <p:spPr>
            <a:xfrm rot="5179293">
              <a:off x="7167033" y="4215025"/>
              <a:ext cx="538480" cy="538480"/>
            </a:xfrm>
            <a:prstGeom prst="noSmoking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1CD57C7-9CCC-4633-843B-59A1D969AC1A}"/>
              </a:ext>
            </a:extLst>
          </p:cNvPr>
          <p:cNvSpPr txBox="1">
            <a:spLocks/>
          </p:cNvSpPr>
          <p:nvPr/>
        </p:nvSpPr>
        <p:spPr>
          <a:xfrm>
            <a:off x="245531" y="4283260"/>
            <a:ext cx="6674051" cy="3929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90492" indent="-190492" defTabSz="761970">
              <a:lnSpc>
                <a:spcPct val="90000"/>
              </a:lnSpc>
              <a:spcBef>
                <a:spcPts val="833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333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514350" lvl="1" indent="-171450" defTabSz="761970">
              <a:lnSpc>
                <a:spcPct val="90000"/>
              </a:lnSpc>
              <a:spcBef>
                <a:spcPts val="417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52462" lvl="2" indent="-190492" defTabSz="761970">
              <a:lnSpc>
                <a:spcPct val="90000"/>
              </a:lnSpc>
              <a:spcBef>
                <a:spcPts val="417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667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33447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171443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09541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6pPr>
            <a:lvl7pPr marL="247640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7pPr>
            <a:lvl8pPr marL="285738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8pPr>
            <a:lvl9pPr marL="3238370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pPr marL="0" indent="0">
              <a:buNone/>
            </a:pPr>
            <a:r>
              <a:rPr lang="en-GB" b="1" dirty="0"/>
              <a:t>No actual picture because… it was never built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170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2912EA1-5628-4B8A-84ED-795B3755E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pre-history of computers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AE9DF92-6845-4814-A495-443997C186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Analytical Engine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It already included the essential ideas of modern computers</a:t>
            </a:r>
          </a:p>
          <a:p>
            <a:pPr lvl="2"/>
            <a:r>
              <a:rPr lang="en-GB" i="1" dirty="0"/>
              <a:t>Inputs and outputs</a:t>
            </a:r>
          </a:p>
          <a:p>
            <a:pPr lvl="2"/>
            <a:r>
              <a:rPr lang="en-GB" i="1" dirty="0"/>
              <a:t>Execution of operations</a:t>
            </a:r>
          </a:p>
          <a:p>
            <a:pPr lvl="2"/>
            <a:r>
              <a:rPr lang="en-GB" i="1" dirty="0"/>
              <a:t>Automatic control of operation</a:t>
            </a:r>
          </a:p>
          <a:p>
            <a:endParaRPr lang="en-GB" i="1" dirty="0"/>
          </a:p>
          <a:p>
            <a:pPr lvl="1"/>
            <a:r>
              <a:rPr lang="en-GB" dirty="0"/>
              <a:t>However, due to its complexity (lack of funding) it was </a:t>
            </a:r>
            <a:r>
              <a:rPr lang="en-GB" u="sng" dirty="0"/>
              <a:t>never built</a:t>
            </a:r>
          </a:p>
          <a:p>
            <a:pPr lvl="2"/>
            <a:r>
              <a:rPr lang="en-GB" dirty="0"/>
              <a:t>And the fact that new features were constantly being added!</a:t>
            </a:r>
          </a:p>
          <a:p>
            <a:pPr lvl="2"/>
            <a:r>
              <a:rPr lang="en-GB" dirty="0"/>
              <a:t>And old features were never completed </a:t>
            </a:r>
          </a:p>
          <a:p>
            <a:pPr lvl="3"/>
            <a:r>
              <a:rPr lang="en-GB" dirty="0"/>
              <a:t>Does this sound familiar? It will, it will! </a:t>
            </a:r>
            <a:r>
              <a:rPr lang="en-GB" dirty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A38678-8D98-4F73-8C41-95223409D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B95B-556F-44BD-91A5-D80C1B9E2BB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7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78F6-C714-4509-9E87-E908F950F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“The Enchantress of Numbers” - the</a:t>
            </a:r>
            <a:r>
              <a:rPr lang="en-US" dirty="0"/>
              <a:t> first programmer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2AE634-2B19-40CD-BC0D-F641E9DBE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CS 0007 – Summer 2020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ED4950-78FF-46B9-B2A9-D862E65A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AD609-F83C-4414-814B-B5A2DF99692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6644F89-A7C0-40B0-8B87-EC671D02D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Augusta Ada King, Countess of Lovelace</a:t>
            </a:r>
          </a:p>
          <a:p>
            <a:pPr lvl="1"/>
            <a:r>
              <a:rPr lang="en-GB" dirty="0"/>
              <a:t>Wrote</a:t>
            </a:r>
            <a:r>
              <a:rPr lang="en-GB" b="1" dirty="0"/>
              <a:t> </a:t>
            </a:r>
            <a:r>
              <a:rPr lang="en-GB" b="1" dirty="0">
                <a:solidFill>
                  <a:srgbClr val="E27B26"/>
                </a:solidFill>
              </a:rPr>
              <a:t>algorithms</a:t>
            </a:r>
            <a:r>
              <a:rPr lang="en-GB" dirty="0"/>
              <a:t> for this computer </a:t>
            </a:r>
            <a:r>
              <a:rPr lang="en-GB" dirty="0">
                <a:sym typeface="Wingdings" panose="05000000000000000000" pitchFamily="2" charset="2"/>
              </a:rPr>
              <a:t></a:t>
            </a:r>
            <a:endParaRPr lang="en-GB" dirty="0"/>
          </a:p>
          <a:p>
            <a:pPr lvl="2"/>
            <a:r>
              <a:rPr lang="en-GB" dirty="0"/>
              <a:t>Yeah, that one!</a:t>
            </a:r>
          </a:p>
          <a:p>
            <a:pPr lvl="2"/>
            <a:r>
              <a:rPr lang="en-GB" dirty="0"/>
              <a:t>But they probably would have worked</a:t>
            </a:r>
          </a:p>
          <a:p>
            <a:pPr lvl="1"/>
            <a:r>
              <a:rPr lang="en-GB" dirty="0"/>
              <a:t>Translating a paper, she added notes</a:t>
            </a:r>
          </a:p>
          <a:p>
            <a:pPr lvl="1"/>
            <a:r>
              <a:rPr lang="en-GB" dirty="0"/>
              <a:t>A LOT of notes</a:t>
            </a:r>
          </a:p>
          <a:p>
            <a:pPr lvl="2"/>
            <a:r>
              <a:rPr lang="en-GB" dirty="0"/>
              <a:t>More than the actual paper</a:t>
            </a:r>
          </a:p>
          <a:p>
            <a:pPr lvl="1"/>
            <a:r>
              <a:rPr lang="en-GB" dirty="0"/>
              <a:t>Including instructions on how to calculate</a:t>
            </a:r>
            <a:br>
              <a:rPr lang="en-GB" dirty="0"/>
            </a:br>
            <a:r>
              <a:rPr lang="en-GB" dirty="0"/>
              <a:t>a number series</a:t>
            </a:r>
          </a:p>
          <a:p>
            <a:pPr lvl="2"/>
            <a:r>
              <a:rPr lang="en-GB" dirty="0"/>
              <a:t>Note G</a:t>
            </a:r>
          </a:p>
          <a:p>
            <a:pPr lvl="1"/>
            <a:r>
              <a:rPr lang="en-GB" dirty="0"/>
              <a:t>Studied the relation between maths and music</a:t>
            </a:r>
          </a:p>
        </p:txBody>
      </p:sp>
      <p:pic>
        <p:nvPicPr>
          <p:cNvPr id="10" name="Content Placeholder 6" descr="A person wearing a costume&#10;&#10;Description automatically generated">
            <a:extLst>
              <a:ext uri="{FF2B5EF4-FFF2-40B4-BE49-F238E27FC236}">
                <a16:creationId xmlns:a16="http://schemas.microsoft.com/office/drawing/2014/main" id="{FC1EAF57-ADA4-4131-B45E-04FE64022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467" y="849577"/>
            <a:ext cx="2903750" cy="417084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EA08C1B-0A10-4C33-B4D7-CD5E11116120}"/>
              </a:ext>
            </a:extLst>
          </p:cNvPr>
          <p:cNvGrpSpPr/>
          <p:nvPr/>
        </p:nvGrpSpPr>
        <p:grpSpPr>
          <a:xfrm>
            <a:off x="5283699" y="1402713"/>
            <a:ext cx="1556965" cy="1032388"/>
            <a:chOff x="5785273" y="3389525"/>
            <a:chExt cx="3302000" cy="218948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9EFE370-00AD-4E54-97E6-4011950BB2FE}"/>
                </a:ext>
              </a:extLst>
            </p:cNvPr>
            <p:cNvSpPr/>
            <p:nvPr/>
          </p:nvSpPr>
          <p:spPr>
            <a:xfrm>
              <a:off x="5785273" y="3389525"/>
              <a:ext cx="3302000" cy="2189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&quot;Not Allowed&quot; Symbol 12">
              <a:extLst>
                <a:ext uri="{FF2B5EF4-FFF2-40B4-BE49-F238E27FC236}">
                  <a16:creationId xmlns:a16="http://schemas.microsoft.com/office/drawing/2014/main" id="{064C2476-EDEE-4CFA-9E97-9171D7058430}"/>
                </a:ext>
              </a:extLst>
            </p:cNvPr>
            <p:cNvSpPr/>
            <p:nvPr/>
          </p:nvSpPr>
          <p:spPr>
            <a:xfrm>
              <a:off x="7167033" y="4215025"/>
              <a:ext cx="538480" cy="538480"/>
            </a:xfrm>
            <a:prstGeom prst="noSmoking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&quot;Not Allowed&quot; Symbol 13">
              <a:extLst>
                <a:ext uri="{FF2B5EF4-FFF2-40B4-BE49-F238E27FC236}">
                  <a16:creationId xmlns:a16="http://schemas.microsoft.com/office/drawing/2014/main" id="{6DF4F38F-CC17-4BC0-A67E-599A095BB9C8}"/>
                </a:ext>
              </a:extLst>
            </p:cNvPr>
            <p:cNvSpPr/>
            <p:nvPr/>
          </p:nvSpPr>
          <p:spPr>
            <a:xfrm rot="5179293">
              <a:off x="7167033" y="4215025"/>
              <a:ext cx="538480" cy="538480"/>
            </a:xfrm>
            <a:prstGeom prst="noSmoking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030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S 000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CA5DC"/>
      </a:accent1>
      <a:accent2>
        <a:srgbClr val="F0CF5B"/>
      </a:accent2>
      <a:accent3>
        <a:srgbClr val="E4664F"/>
      </a:accent3>
      <a:accent4>
        <a:srgbClr val="811717"/>
      </a:accent4>
      <a:accent5>
        <a:srgbClr val="0000AE"/>
      </a:accent5>
      <a:accent6>
        <a:srgbClr val="FFFF53"/>
      </a:accent6>
      <a:hlink>
        <a:srgbClr val="48A1FA"/>
      </a:hlink>
      <a:folHlink>
        <a:srgbClr val="C00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20230</TotalTime>
  <Words>1974</Words>
  <Application>Microsoft Office PowerPoint</Application>
  <PresentationFormat>Custom</PresentationFormat>
  <Paragraphs>413</Paragraphs>
  <Slides>44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9" baseType="lpstr">
      <vt:lpstr>Segoe UI</vt:lpstr>
      <vt:lpstr>Lato Hairline</vt:lpstr>
      <vt:lpstr>Lato Semibold</vt:lpstr>
      <vt:lpstr>Arial</vt:lpstr>
      <vt:lpstr>Lato Light</vt:lpstr>
      <vt:lpstr>Lato Heavy</vt:lpstr>
      <vt:lpstr>Marcellus SC</vt:lpstr>
      <vt:lpstr>Consolas</vt:lpstr>
      <vt:lpstr>Calibri</vt:lpstr>
      <vt:lpstr>Lato</vt:lpstr>
      <vt:lpstr>DejaVu Sans</vt:lpstr>
      <vt:lpstr>Trebuchet MS</vt:lpstr>
      <vt:lpstr>Calibri Light</vt:lpstr>
      <vt:lpstr>Wingdings</vt:lpstr>
      <vt:lpstr>Office Theme</vt:lpstr>
      <vt:lpstr>Introduction</vt:lpstr>
      <vt:lpstr>Computers</vt:lpstr>
      <vt:lpstr>They are old!</vt:lpstr>
      <vt:lpstr>They are not (ALL) war machines</vt:lpstr>
      <vt:lpstr>The pre-history of computers</vt:lpstr>
      <vt:lpstr>The pre-history of computers</vt:lpstr>
      <vt:lpstr>The pre-history of computers</vt:lpstr>
      <vt:lpstr>The pre-history of computers</vt:lpstr>
      <vt:lpstr>“The Enchantress of Numbers” - the first programmer</vt:lpstr>
      <vt:lpstr>Part of note G </vt:lpstr>
      <vt:lpstr>The pre-history of computers</vt:lpstr>
      <vt:lpstr>Bubbles</vt:lpstr>
      <vt:lpstr>Driven by the need for complex calculations</vt:lpstr>
      <vt:lpstr>The first “modern” computers</vt:lpstr>
      <vt:lpstr>ENIAC (Electronic Numerical Integrator and Computer) </vt:lpstr>
      <vt:lpstr>The first “modern” computers</vt:lpstr>
      <vt:lpstr>The first “modern” computers</vt:lpstr>
      <vt:lpstr>The first “modern” computers</vt:lpstr>
      <vt:lpstr>Then came the transistor</vt:lpstr>
      <vt:lpstr>Then came the Integrated circuit</vt:lpstr>
      <vt:lpstr>Extremely brief story of Intel CPUs</vt:lpstr>
      <vt:lpstr>Moore’s Law</vt:lpstr>
      <vt:lpstr>The Hardware</vt:lpstr>
      <vt:lpstr>What hardware?</vt:lpstr>
      <vt:lpstr>All connected</vt:lpstr>
      <vt:lpstr>Some are small and cheap</vt:lpstr>
      <vt:lpstr>Some are small, cheap, and powerful</vt:lpstr>
      <vt:lpstr>Some are small, expensive, and powerful</vt:lpstr>
      <vt:lpstr>We hold them in our laps (does anyone do that often?)</vt:lpstr>
      <vt:lpstr>We have them at home</vt:lpstr>
      <vt:lpstr>We have them in warehouses</vt:lpstr>
      <vt:lpstr>They come in all shapes and sizes</vt:lpstr>
      <vt:lpstr>They look different, but follow the same principles</vt:lpstr>
      <vt:lpstr>The Hardware is hard (ah!) to change </vt:lpstr>
      <vt:lpstr>The Software</vt:lpstr>
      <vt:lpstr>How useful?</vt:lpstr>
      <vt:lpstr>Machine with a single function</vt:lpstr>
      <vt:lpstr>We want computers to do different things</vt:lpstr>
      <vt:lpstr>Programmable machine</vt:lpstr>
      <vt:lpstr>How a program runs</vt:lpstr>
      <vt:lpstr>How a program runs</vt:lpstr>
      <vt:lpstr>But how do we do it?</vt:lpstr>
      <vt:lpstr>Good news!!!</vt:lpstr>
      <vt:lpstr>Compute speak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Wilkinson II, David W</dc:creator>
  <cp:lastModifiedBy>Luis Oliveira</cp:lastModifiedBy>
  <cp:revision>490</cp:revision>
  <dcterms:created xsi:type="dcterms:W3CDTF">2020-01-05T03:35:10Z</dcterms:created>
  <dcterms:modified xsi:type="dcterms:W3CDTF">2020-05-11T01:48:28Z</dcterms:modified>
</cp:coreProperties>
</file>